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340" r:id="rId2"/>
    <p:sldId id="334" r:id="rId3"/>
    <p:sldId id="342" r:id="rId4"/>
    <p:sldId id="343" r:id="rId5"/>
    <p:sldId id="344" r:id="rId6"/>
    <p:sldId id="257" r:id="rId7"/>
    <p:sldId id="330" r:id="rId8"/>
    <p:sldId id="331" r:id="rId9"/>
    <p:sldId id="348" r:id="rId10"/>
    <p:sldId id="279" r:id="rId11"/>
    <p:sldId id="346" r:id="rId12"/>
    <p:sldId id="347" r:id="rId13"/>
    <p:sldId id="295" r:id="rId14"/>
    <p:sldId id="327" r:id="rId15"/>
    <p:sldId id="280" r:id="rId16"/>
    <p:sldId id="336" r:id="rId17"/>
    <p:sldId id="284" r:id="rId18"/>
    <p:sldId id="337" r:id="rId19"/>
    <p:sldId id="269" r:id="rId20"/>
    <p:sldId id="338" r:id="rId21"/>
    <p:sldId id="281" r:id="rId22"/>
    <p:sldId id="282" r:id="rId23"/>
    <p:sldId id="272" r:id="rId24"/>
    <p:sldId id="296" r:id="rId25"/>
    <p:sldId id="297" r:id="rId26"/>
    <p:sldId id="298" r:id="rId27"/>
    <p:sldId id="287" r:id="rId28"/>
    <p:sldId id="288" r:id="rId29"/>
    <p:sldId id="289" r:id="rId30"/>
    <p:sldId id="290" r:id="rId31"/>
    <p:sldId id="291" r:id="rId32"/>
    <p:sldId id="339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260" r:id="rId42"/>
  </p:sldIdLst>
  <p:sldSz cx="12192000" cy="6858000"/>
  <p:notesSz cx="6858000" cy="9144000"/>
  <p:embeddedFontLst>
    <p:embeddedFont>
      <p:font typeface="나눔고딕" panose="020D0604000000000000" pitchFamily="50" charset="-127"/>
      <p:regular r:id="rId44"/>
      <p:bold r:id="rId45"/>
    </p:embeddedFont>
    <p:embeddedFont>
      <p:font typeface="나눔스퀘어_ac Bold" panose="020B0600000101010101" pitchFamily="50" charset="-127"/>
      <p:bold r:id="rId46"/>
    </p:embeddedFont>
    <p:embeddedFont>
      <p:font typeface="나눔스퀘어_ac Extra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잘풀리는오늘 Medium" panose="02020603020101020101" pitchFamily="18" charset="-127"/>
      <p:regular r:id="rId50"/>
    </p:embeddedFont>
    <p:embeddedFont>
      <p:font typeface="잘풀리는오늘OTF Medium" panose="02020503020101020101" pitchFamily="18" charset="-127"/>
      <p:regular r:id="rId51"/>
    </p:embeddedFont>
    <p:embeddedFont>
      <p:font typeface="함초롬바탕" panose="02030604000101010101" pitchFamily="18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4FE"/>
    <a:srgbClr val="C2E1F0"/>
    <a:srgbClr val="F1F3B3"/>
    <a:srgbClr val="E8E9E8"/>
    <a:srgbClr val="E5E5DB"/>
    <a:srgbClr val="535353"/>
    <a:srgbClr val="DAF7FE"/>
    <a:srgbClr val="28608C"/>
    <a:srgbClr val="CFDBE4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1" autoAdjust="0"/>
    <p:restoredTop sz="85768" autoAdjust="0"/>
  </p:normalViewPr>
  <p:slideViewPr>
    <p:cSldViewPr snapToGrid="0">
      <p:cViewPr varScale="1">
        <p:scale>
          <a:sx n="97" d="100"/>
          <a:sy n="97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10C20-1CFC-47B8-8059-C90041AEEBD4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BC2BB-6AEF-42C7-8EF4-A86BEF414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7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01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53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4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38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전주시 아동급식카드 관련 데이터 공간 분포 시각화</a:t>
            </a:r>
            <a:r>
              <a:rPr lang="en-US" altLang="ko-KR" dirty="0"/>
              <a:t>(</a:t>
            </a:r>
            <a:r>
              <a:rPr lang="ko-KR" altLang="en-US" dirty="0"/>
              <a:t>가맹점</a:t>
            </a:r>
            <a:r>
              <a:rPr lang="en-US" altLang="ko-KR" dirty="0"/>
              <a:t>, </a:t>
            </a:r>
            <a:r>
              <a:rPr lang="ko-KR" altLang="en-US" dirty="0"/>
              <a:t>전체음식점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가맹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음식점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전체 음식점 모두 전주시 중심부에 집중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외곽 지역으로 갈수록 감소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17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가맹 음식점은 전체 음식점에 비해 학교 근처 밀도가 상대적으로 낮음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음식점의 경우도 북서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남부 일부 지역에서 학교 근처 밀도가 낮음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57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중심부에서 벗어날수록 접근성 지수 하락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학교가 있으나 근거리에 가맹점이 없는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삼천동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평화동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등 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취약지역이 존재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4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2570" marR="0" indent="0" algn="just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군집 분석 방법과 공간 통계 모델을 이용하여 취약지역을 파악하고 두 가지 모델을 사용함으로써 분석의 신뢰성 확보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23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1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 시도에서 이미 시행되고 있는 전체 음식점 기반 정책을 전주시에서 실시한다 가정할 때 각 지역별 효과를 공간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정책 전반의 영향을 공간적으로 분석하고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수치화함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849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4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07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4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46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954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17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028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2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471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551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739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813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3043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243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3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아동의 행동 패턴을 고려할 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 정책하에서 지원 아동의 음식점 접근 편의성 지수를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읍면동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단위로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분포를 분석하고 취약지역을 파악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34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7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30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446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712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5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0878F-47E4-4E0B-98B0-07905365E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8F74C6-9E5E-4084-BADF-0DD1DF9FF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77F62-A661-4E26-A535-1E9F2C42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A5FCE-2E0A-409A-9E53-A56A51E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39404-A938-4EC2-B9F5-FF60B2CA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1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3A799-D2A3-46E7-A3BA-9781EA52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13554F-2620-4091-B731-3F39D34D5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A0418-19FD-4DB0-A894-5A5DF369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842BF-F2D8-47EC-8427-43A3BAA6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4A6BF-C302-4028-82A7-C546DB629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9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6429F0-3768-4186-978E-0BB8464FC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EFA6A7-88F6-417A-90A5-97A90C822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F7EE9-43FF-4950-BE5A-8428DC66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CBC49-61F0-4523-BC87-E5E7674A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42BCA-46CF-43C0-A439-FC5D5DF8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1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C3082-3059-4DD4-92AF-E9214429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53706-E36C-43BF-A412-565C53A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2E434-1F55-4D67-9E50-757F7C0A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48EE1-8604-4BE8-8ABB-DCFFCA6F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EAE80-CA2F-41A2-9455-58F4B1A0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3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40671-F439-4D26-B1A0-56B0550F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C0BC21-E0E1-420C-A708-28CB1EC52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E5820-ECFD-478D-8916-65FD0D8C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759D7A-2678-4A47-BA69-676E1454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3ECDE-80E0-43EA-872F-E2E84BD7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3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60C4D-D26E-4351-A48A-18A46E8A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6BEF8-4C87-4C73-929D-E31319098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58D84D-5D05-4FF9-9BC8-49B06D811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BADFF-743A-466B-A4E7-AAA838BC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99EDA-81AA-41B6-A018-709F2AC7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172E-ADF5-4D55-A254-9B00D2DF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8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1D1EF-FEC8-4E81-888B-D6A2D513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0F604-2D09-4AA1-B6B4-7D9FAF26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D2A56-8286-4566-A308-CCDBF4E46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D5B61-6AA8-429A-A27B-FC7C60DC9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D9731F-2DC8-43D4-9343-AA35D0CFE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86214-9A45-457E-8AF9-AB43233F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D117C-97B2-46DB-B644-33DC3B9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231511-1E01-43EC-B19F-FA3A0B9F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4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DDE66-9E8B-4A27-898B-32EDE53C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580669-12B4-4EF3-840C-FCCB9F90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A9F504-2406-4231-9DA5-4032181A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3324BD-218D-4827-BE3F-5539CEAC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4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962D-80AC-4F1A-9880-6539E150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3C196F-1195-4DA3-84D9-61DDF8B0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E0874-B6CA-4AAC-BF34-8272CE4D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FB708-BAC0-44F6-B8EF-DE1B30E6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A4551-BCBB-42A7-BE71-40E3DBF0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222F69-9077-4BBC-9388-4DA3DADD1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078A9-64D2-4276-874B-45335416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2AC82-B37A-40F5-8902-99C50784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2F1AC-2101-43C6-9690-C4D87787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3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D01F0-50B8-4808-A625-6835F800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EE2F8-2A67-4DB7-865D-7C9F00F95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43514B-AAF5-40A4-8218-A1807843F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F2A29-F2DC-444D-A753-050C0108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24AA7B-45FD-4396-957A-EBA44F25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020F1F-A1CA-4C6C-A38B-4CE2335A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0CCE23-6168-4A2A-958A-4E9B7557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52A6F-B3A5-4AA6-A114-F6EA44D9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02975-50DE-430E-BD99-14AD92026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E906-7A9F-4063-A31F-8B54D1B47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23BD6D-82F6-4DFF-975F-C78344E77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69EF5-1A08-4EC2-B2E7-04BC4C8B4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5DFE9-C033-402C-84E7-D4D8364E7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5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8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직장인 절반, 상사보다 먼저 출근 퇴근은 비슷">
            <a:extLst>
              <a:ext uri="{FF2B5EF4-FFF2-40B4-BE49-F238E27FC236}">
                <a16:creationId xmlns:a16="http://schemas.microsoft.com/office/drawing/2014/main" id="{192B584E-59A9-4B90-BCF4-850C9A80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62"/>
          <a:stretch/>
        </p:blipFill>
        <p:spPr bwMode="auto">
          <a:xfrm>
            <a:off x="0" y="1"/>
            <a:ext cx="12232432" cy="38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08B2BA-2E50-4CF7-BADE-999A76126631}"/>
              </a:ext>
            </a:extLst>
          </p:cNvPr>
          <p:cNvSpPr txBox="1"/>
          <p:nvPr/>
        </p:nvSpPr>
        <p:spPr>
          <a:xfrm>
            <a:off x="2667000" y="3098937"/>
            <a:ext cx="7212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어제</a:t>
            </a:r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EFFEB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하루</a:t>
            </a:r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어떠셨나요</a:t>
            </a:r>
            <a:r>
              <a:rPr lang="en-US" altLang="ko-KR" sz="66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99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E48D7E-F55B-4756-9687-9ECB9C35EB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8" y="2015108"/>
            <a:ext cx="6562430" cy="3792802"/>
          </a:xfrm>
          <a:prstGeom prst="rect">
            <a:avLst/>
          </a:prstGeom>
        </p:spPr>
      </p:pic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3585301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아동급식카드의 현황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AA52F60-0379-4067-92B0-F2E0A655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64" y="1123129"/>
            <a:ext cx="5366968" cy="5133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19697-9DFE-461F-A034-8C87D143FE46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63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5DE1DE-1379-40AF-BA16-1248284685EC}"/>
              </a:ext>
            </a:extLst>
          </p:cNvPr>
          <p:cNvGrpSpPr/>
          <p:nvPr/>
        </p:nvGrpSpPr>
        <p:grpSpPr>
          <a:xfrm>
            <a:off x="0" y="2507364"/>
            <a:ext cx="12191999" cy="2349886"/>
            <a:chOff x="0" y="2193593"/>
            <a:chExt cx="12191999" cy="2349886"/>
          </a:xfrm>
        </p:grpSpPr>
        <p:pic>
          <p:nvPicPr>
            <p:cNvPr id="15" name="그림 14" descr="사람, 실내, 카운터, 대비중이(가) 표시된 사진&#10;&#10;자동 생성된 설명">
              <a:extLst>
                <a:ext uri="{FF2B5EF4-FFF2-40B4-BE49-F238E27FC236}">
                  <a16:creationId xmlns:a16="http://schemas.microsoft.com/office/drawing/2014/main" id="{71B0A4B6-22DA-4E6F-81FF-EBE2E0CF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93594"/>
              <a:ext cx="3596639" cy="2349884"/>
            </a:xfrm>
            <a:prstGeom prst="rect">
              <a:avLst/>
            </a:prstGeom>
          </p:spPr>
        </p:pic>
        <p:pic>
          <p:nvPicPr>
            <p:cNvPr id="16" name="그림 15" descr="텍스트, 사람, 실내, 영수증이(가) 표시된 사진&#10;&#10;자동 생성된 설명">
              <a:extLst>
                <a:ext uri="{FF2B5EF4-FFF2-40B4-BE49-F238E27FC236}">
                  <a16:creationId xmlns:a16="http://schemas.microsoft.com/office/drawing/2014/main" id="{E4AF5F2A-8858-4C11-AC36-3935AEBEF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81"/>
            <a:stretch/>
          </p:blipFill>
          <p:spPr>
            <a:xfrm>
              <a:off x="3518567" y="2193595"/>
              <a:ext cx="4034582" cy="2349884"/>
            </a:xfrm>
            <a:prstGeom prst="rect">
              <a:avLst/>
            </a:prstGeom>
          </p:spPr>
        </p:pic>
        <p:pic>
          <p:nvPicPr>
            <p:cNvPr id="17" name="그림 16" descr="텍스트, 사람, 실내, 혼잡한이(가) 표시된 사진&#10;&#10;자동 생성된 설명">
              <a:extLst>
                <a:ext uri="{FF2B5EF4-FFF2-40B4-BE49-F238E27FC236}">
                  <a16:creationId xmlns:a16="http://schemas.microsoft.com/office/drawing/2014/main" id="{7EF25524-822B-4D58-9652-0215DFBD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79" r="1733" b="18233"/>
            <a:stretch/>
          </p:blipFill>
          <p:spPr>
            <a:xfrm>
              <a:off x="7546849" y="2193593"/>
              <a:ext cx="4645150" cy="234988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33FA37-C0C9-406A-9FC9-C0169B0ECF18}"/>
              </a:ext>
            </a:extLst>
          </p:cNvPr>
          <p:cNvGrpSpPr/>
          <p:nvPr/>
        </p:nvGrpSpPr>
        <p:grpSpPr>
          <a:xfrm>
            <a:off x="-1" y="2497356"/>
            <a:ext cx="12192000" cy="2349884"/>
            <a:chOff x="-23016" y="2183587"/>
            <a:chExt cx="12259080" cy="2349884"/>
          </a:xfrm>
        </p:grpSpPr>
        <p:sp>
          <p:nvSpPr>
            <p:cNvPr id="19" name="Google Shape;85;p13">
              <a:extLst>
                <a:ext uri="{FF2B5EF4-FFF2-40B4-BE49-F238E27FC236}">
                  <a16:creationId xmlns:a16="http://schemas.microsoft.com/office/drawing/2014/main" id="{94731952-4BCD-4376-8DC8-757060EE69FD}"/>
                </a:ext>
              </a:extLst>
            </p:cNvPr>
            <p:cNvSpPr/>
            <p:nvPr/>
          </p:nvSpPr>
          <p:spPr>
            <a:xfrm>
              <a:off x="-23016" y="2183587"/>
              <a:ext cx="12259080" cy="2349884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  <a:ln>
              <a:noFill/>
            </a:ln>
          </p:spPr>
          <p:txBody>
            <a:bodyPr spcFirstLastPara="1" wrap="square" lIns="82290" tIns="41130" rIns="82290" bIns="41130" anchor="ctr" anchorCtr="0">
              <a:noAutofit/>
            </a:bodyPr>
            <a:lstStyle/>
            <a:p>
              <a:pPr algn="ctr"/>
              <a:endParaRPr sz="12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76BB761-959F-4120-A4BE-B5824610F4DD}"/>
                </a:ext>
              </a:extLst>
            </p:cNvPr>
            <p:cNvSpPr/>
            <p:nvPr/>
          </p:nvSpPr>
          <p:spPr>
            <a:xfrm>
              <a:off x="6977062" y="2686934"/>
              <a:ext cx="3071391" cy="4460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FB83886-96D9-42D3-8444-41FDC03F7C73}"/>
                </a:ext>
              </a:extLst>
            </p:cNvPr>
            <p:cNvSpPr/>
            <p:nvPr/>
          </p:nvSpPr>
          <p:spPr>
            <a:xfrm>
              <a:off x="5655896" y="3543528"/>
              <a:ext cx="3616428" cy="4460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Google Shape;130;p16">
              <a:extLst>
                <a:ext uri="{FF2B5EF4-FFF2-40B4-BE49-F238E27FC236}">
                  <a16:creationId xmlns:a16="http://schemas.microsoft.com/office/drawing/2014/main" id="{511DABDB-35EF-4048-A28D-9DB9D6E01203}"/>
                </a:ext>
              </a:extLst>
            </p:cNvPr>
            <p:cNvSpPr txBox="1"/>
            <p:nvPr/>
          </p:nvSpPr>
          <p:spPr>
            <a:xfrm>
              <a:off x="2283351" y="2646813"/>
              <a:ext cx="7886466" cy="1403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10" tIns="54840" rIns="109710" bIns="54840" anchor="t" anchorCtr="0">
              <a:spAutoFit/>
            </a:bodyPr>
            <a:lstStyle/>
            <a:p>
              <a:r>
                <a:rPr lang="en-US" altLang="ko-KR" sz="2800" b="1" i="0" u="none" strike="noStrike" dirty="0">
                  <a:solidFill>
                    <a:schemeClr val="bg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2021</a:t>
              </a:r>
              <a:r>
                <a:rPr lang="ko-KR" altLang="en-US" sz="2800" b="1" i="0" u="none" strike="noStrike" dirty="0">
                  <a:solidFill>
                    <a:schemeClr val="bg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년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b="1" i="0" u="none" strike="noStrike" dirty="0">
                  <a:solidFill>
                    <a:schemeClr val="bg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전주시 내 아동급식카드 </a:t>
              </a:r>
              <a:r>
                <a:rPr lang="ko-KR" altLang="en-US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수혜 인원은 </a:t>
              </a:r>
              <a:r>
                <a:rPr lang="en-US" altLang="ko-KR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3500</a:t>
              </a:r>
              <a:r>
                <a:rPr lang="ko-KR" altLang="en-US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명</a:t>
              </a:r>
              <a:endParaRPr lang="en-US" altLang="ko-KR" sz="2800" b="1" i="0" u="none" strike="noStrike" dirty="0">
                <a:solidFill>
                  <a:srgbClr val="333333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ko-KR" altLang="en-US" sz="2800" b="1" i="0" u="none" strike="noStrike" dirty="0">
                  <a:solidFill>
                    <a:schemeClr val="bg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아동급식카드 이용현황 </a:t>
              </a:r>
              <a:r>
                <a:rPr lang="ko-KR" altLang="en-US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편의점과 </a:t>
              </a:r>
              <a:r>
                <a:rPr lang="ko-KR" altLang="en-US" sz="2800" b="1" i="0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마트 비중 </a:t>
              </a:r>
              <a:r>
                <a:rPr lang="en-US" altLang="ko-KR" sz="2800" b="1" i="0" u="none" strike="noStrike" dirty="0">
                  <a:solidFill>
                    <a:srgbClr val="333333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70%</a:t>
              </a:r>
              <a:endParaRPr sz="2800" b="1" dirty="0">
                <a:solidFill>
                  <a:srgbClr val="33333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3585301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아동급식카드의 현황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19697-9DFE-461F-A034-8C87D143FE46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76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3585301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아동급식카드의 현황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19697-9DFE-461F-A034-8C87D143FE46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12034" y="692043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72160-EA11-4BF0-A54B-4D2998925089}"/>
              </a:ext>
            </a:extLst>
          </p:cNvPr>
          <p:cNvSpPr txBox="1"/>
          <p:nvPr/>
        </p:nvSpPr>
        <p:spPr>
          <a:xfrm>
            <a:off x="3312365" y="949374"/>
            <a:ext cx="5366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수요자 중심의 입장 고려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4A702B-E6BB-49CD-8F2B-22EAB125ED2C}"/>
              </a:ext>
            </a:extLst>
          </p:cNvPr>
          <p:cNvSpPr/>
          <p:nvPr/>
        </p:nvSpPr>
        <p:spPr>
          <a:xfrm>
            <a:off x="2351614" y="1786811"/>
            <a:ext cx="7488772" cy="41412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57514B-325F-48AA-B4C5-C386090FF048}"/>
              </a:ext>
            </a:extLst>
          </p:cNvPr>
          <p:cNvSpPr/>
          <p:nvPr/>
        </p:nvSpPr>
        <p:spPr>
          <a:xfrm>
            <a:off x="3466524" y="2496701"/>
            <a:ext cx="5469615" cy="264888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073BD9-0FCA-4D35-B8B8-87AB8467B0BF}"/>
              </a:ext>
            </a:extLst>
          </p:cNvPr>
          <p:cNvCxnSpPr>
            <a:cxnSpLocks/>
            <a:endCxn id="24" idx="6"/>
          </p:cNvCxnSpPr>
          <p:nvPr/>
        </p:nvCxnSpPr>
        <p:spPr>
          <a:xfrm>
            <a:off x="6873769" y="3821143"/>
            <a:ext cx="2062370" cy="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913619-A0BC-4E5F-8CD5-08FB0C5268C3}"/>
              </a:ext>
            </a:extLst>
          </p:cNvPr>
          <p:cNvSpPr txBox="1"/>
          <p:nvPr/>
        </p:nvSpPr>
        <p:spPr>
          <a:xfrm>
            <a:off x="7395288" y="3586366"/>
            <a:ext cx="118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DFCCF8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400m</a:t>
            </a:r>
            <a:endParaRPr lang="ko-KR" altLang="en-US" sz="1200" dirty="0">
              <a:highlight>
                <a:srgbClr val="DFCCF8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3A8076-86ED-4A4F-932E-2C445B348F3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351614" y="3857448"/>
            <a:ext cx="3187338" cy="0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EF6F61-3711-4E3E-9459-50EEB6E13A4C}"/>
              </a:ext>
            </a:extLst>
          </p:cNvPr>
          <p:cNvSpPr txBox="1"/>
          <p:nvPr/>
        </p:nvSpPr>
        <p:spPr>
          <a:xfrm>
            <a:off x="2970194" y="3416270"/>
            <a:ext cx="1711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highlight>
                  <a:srgbClr val="F4D7F5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700m</a:t>
            </a:r>
            <a:endParaRPr lang="ko-KR" altLang="en-US" sz="4400" dirty="0">
              <a:highlight>
                <a:srgbClr val="F4D7F5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래픽 28" descr="학교 단색으로 채워진">
            <a:extLst>
              <a:ext uri="{FF2B5EF4-FFF2-40B4-BE49-F238E27FC236}">
                <a16:creationId xmlns:a16="http://schemas.microsoft.com/office/drawing/2014/main" id="{2A720966-D227-46F8-BB03-889FE68A3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2819" y="2712066"/>
            <a:ext cx="1871709" cy="18717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0E35CF-5F31-4BDA-AC2F-AF27612C4278}"/>
              </a:ext>
            </a:extLst>
          </p:cNvPr>
          <p:cNvSpPr txBox="1"/>
          <p:nvPr/>
        </p:nvSpPr>
        <p:spPr>
          <a:xfrm>
            <a:off x="7441556" y="3278589"/>
            <a:ext cx="10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초등학생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FF6D8A-31EF-4474-82B6-D4976DDD9F5A}"/>
              </a:ext>
            </a:extLst>
          </p:cNvPr>
          <p:cNvSpPr txBox="1"/>
          <p:nvPr/>
        </p:nvSpPr>
        <p:spPr>
          <a:xfrm>
            <a:off x="3234713" y="3154785"/>
            <a:ext cx="132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B4D1D3-1DF8-4E8D-90F9-20A427B097FE}"/>
              </a:ext>
            </a:extLst>
          </p:cNvPr>
          <p:cNvSpPr txBox="1"/>
          <p:nvPr/>
        </p:nvSpPr>
        <p:spPr>
          <a:xfrm>
            <a:off x="4931846" y="5936371"/>
            <a:ext cx="2328308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근린 주구 이론</a:t>
            </a:r>
          </a:p>
        </p:txBody>
      </p:sp>
    </p:spTree>
    <p:extLst>
      <p:ext uri="{BB962C8B-B14F-4D97-AF65-F5344CB8AC3E}">
        <p14:creationId xmlns:p14="http://schemas.microsoft.com/office/powerpoint/2010/main" val="83976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59" y="97955"/>
            <a:ext cx="6904573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지수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C6CCDA-29B6-41C2-8C8F-1BD7DEE9FC1F}"/>
              </a:ext>
            </a:extLst>
          </p:cNvPr>
          <p:cNvSpPr txBox="1"/>
          <p:nvPr/>
        </p:nvSpPr>
        <p:spPr>
          <a:xfrm>
            <a:off x="3332298" y="821582"/>
            <a:ext cx="797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아동 행동패턴을 고려한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ECEDD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9F3B8D-1CB2-40E9-B87A-AB14ADB76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6" b="29745"/>
          <a:stretch/>
        </p:blipFill>
        <p:spPr>
          <a:xfrm>
            <a:off x="2365837" y="1539868"/>
            <a:ext cx="7854775" cy="3897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65FCB-8EC9-4664-BE88-DF4B077F4DEB}"/>
              </a:ext>
            </a:extLst>
          </p:cNvPr>
          <p:cNvSpPr txBox="1"/>
          <p:nvPr/>
        </p:nvSpPr>
        <p:spPr>
          <a:xfrm>
            <a:off x="2176266" y="5942243"/>
            <a:ext cx="860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각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법정동별로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아동이 접근가능한 음식점이 얼마나 많은 지 수치화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B45E2-E42A-4006-9FA2-8735B009ECDB}"/>
              </a:ext>
            </a:extLst>
          </p:cNvPr>
          <p:cNvSpPr txBox="1"/>
          <p:nvPr/>
        </p:nvSpPr>
        <p:spPr>
          <a:xfrm>
            <a:off x="7047675" y="770325"/>
            <a:ext cx="2303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 지수 </a:t>
            </a:r>
            <a:endParaRPr lang="ko-KR" altLang="en-US" sz="3200" dirty="0">
              <a:highlight>
                <a:srgbClr val="E8F4FE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9E702-04BA-454E-B833-FAA0FEC122C1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10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5;p13">
            <a:extLst>
              <a:ext uri="{FF2B5EF4-FFF2-40B4-BE49-F238E27FC236}">
                <a16:creationId xmlns:a16="http://schemas.microsoft.com/office/drawing/2014/main" id="{2AEAE518-9B4E-406D-A3A6-07AF59AA358A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3;p16">
            <a:extLst>
              <a:ext uri="{FF2B5EF4-FFF2-40B4-BE49-F238E27FC236}">
                <a16:creationId xmlns:a16="http://schemas.microsoft.com/office/drawing/2014/main" id="{7BD3FC81-1681-401E-9A3D-DEE74A98516E}"/>
              </a:ext>
            </a:extLst>
          </p:cNvPr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7;p14">
            <a:extLst>
              <a:ext uri="{FF2B5EF4-FFF2-40B4-BE49-F238E27FC236}">
                <a16:creationId xmlns:a16="http://schemas.microsoft.com/office/drawing/2014/main" id="{D65163A5-A577-42C9-B7F4-2EB49F6D5B69}"/>
              </a:ext>
            </a:extLst>
          </p:cNvPr>
          <p:cNvSpPr txBox="1"/>
          <p:nvPr/>
        </p:nvSpPr>
        <p:spPr>
          <a:xfrm>
            <a:off x="293460" y="97955"/>
            <a:ext cx="4699888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아동급식카드의 현황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D7C559A-5BB3-4F08-8193-D63835F47D19}"/>
              </a:ext>
            </a:extLst>
          </p:cNvPr>
          <p:cNvSpPr/>
          <p:nvPr/>
        </p:nvSpPr>
        <p:spPr>
          <a:xfrm rot="10800000">
            <a:off x="501527" y="676841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F6DB3-B8D2-4994-9A3E-E05CD708F060}"/>
              </a:ext>
            </a:extLst>
          </p:cNvPr>
          <p:cNvSpPr txBox="1"/>
          <p:nvPr/>
        </p:nvSpPr>
        <p:spPr>
          <a:xfrm>
            <a:off x="677387" y="2698012"/>
            <a:ext cx="11614981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endParaRPr lang="en-US" altLang="ko-KR" sz="2000" kern="10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528955" indent="-285750" algn="just">
              <a:buClr>
                <a:srgbClr val="28608C"/>
              </a:buClr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아동급식카드 이용 음식점이 </a:t>
            </a:r>
            <a:r>
              <a:rPr lang="ko-KR" altLang="en-US" sz="2800" b="1" dirty="0">
                <a:solidFill>
                  <a:srgbClr val="28608C"/>
                </a:solidFill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가맹점으로 한정</a:t>
            </a:r>
            <a:r>
              <a:rPr lang="en-US" altLang="ko-KR" sz="20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가맹점 분포는 </a:t>
            </a:r>
            <a:r>
              <a:rPr lang="ko-KR" altLang="en-US" sz="2800" b="1" dirty="0">
                <a:solidFill>
                  <a:srgbClr val="28608C"/>
                </a:solidFill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특정지역에만 편향</a:t>
            </a:r>
            <a:endParaRPr lang="en-US" altLang="ko-KR" sz="2800" b="1" dirty="0">
              <a:solidFill>
                <a:srgbClr val="28608C"/>
              </a:solidFill>
              <a:highlight>
                <a:srgbClr val="E8F4FE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43205" algn="just">
              <a:buClr>
                <a:srgbClr val="28608C"/>
              </a:buClr>
            </a:pPr>
            <a:endParaRPr lang="en-US" altLang="ko-KR" sz="2000" kern="10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주 활동 반경이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가맹점과 먼 수혜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아동들은</a:t>
            </a:r>
            <a:r>
              <a:rPr lang="ko-KR" altLang="en-US" sz="2000" i="0" u="none" strike="noStrike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i="0" u="none" strike="noStrike" dirty="0">
                <a:solidFill>
                  <a:srgbClr val="28608C"/>
                </a:solidFill>
                <a:effectLst/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음식점 선택에 제약</a:t>
            </a:r>
            <a:endParaRPr lang="en-US" altLang="ko-KR" sz="2000" kern="100" dirty="0">
              <a:solidFill>
                <a:srgbClr val="000000"/>
              </a:solidFill>
              <a:effectLst/>
              <a:highlight>
                <a:srgbClr val="E8F4FE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endParaRPr lang="en-US" altLang="ko-KR" sz="2000" kern="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r>
              <a:rPr lang="ko-KR" altLang="ko-KR" sz="20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가맹점 중 매출 비율은 음료와 간식 비율이 높아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i="0" u="none" strike="noStrike" dirty="0">
                <a:solidFill>
                  <a:srgbClr val="28608C"/>
                </a:solidFill>
                <a:effectLst/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식단의 다양성</a:t>
            </a:r>
            <a:r>
              <a:rPr lang="ko-KR" altLang="en-US" sz="2800" b="1" i="0" u="none" strike="noStrike" dirty="0">
                <a:solidFill>
                  <a:srgbClr val="28608C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or</a:t>
            </a:r>
            <a:r>
              <a:rPr lang="ko-KR" altLang="en-US" sz="2000" b="1" i="0" u="none" strike="noStrike" dirty="0">
                <a:solidFill>
                  <a:srgbClr val="28608C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i="0" u="none" strike="noStrike" dirty="0">
                <a:solidFill>
                  <a:srgbClr val="28608C"/>
                </a:solidFill>
                <a:effectLst/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양질의 영양소</a:t>
            </a:r>
            <a:r>
              <a:rPr lang="ko-KR" altLang="en-US" sz="2000" b="1" i="0" u="none" strike="noStrike" dirty="0">
                <a:solidFill>
                  <a:srgbClr val="28608C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공급 필요</a:t>
            </a:r>
            <a:endParaRPr lang="en-US" altLang="ko-KR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endParaRPr lang="en-US" altLang="ko-KR" sz="2000" b="1" dirty="0">
              <a:solidFill>
                <a:srgbClr val="2860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r>
              <a:rPr lang="ko-KR" altLang="en-US" sz="2000" kern="1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현 정책의 한 끼당 지원금액이 </a:t>
            </a:r>
            <a:r>
              <a:rPr lang="ko-KR" altLang="en-US" sz="2800" b="1" dirty="0">
                <a:solidFill>
                  <a:srgbClr val="28608C"/>
                </a:solidFill>
                <a:highlight>
                  <a:srgbClr val="E8F4FE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물가를 반영하지 못함</a:t>
            </a:r>
            <a:endParaRPr lang="en-US" altLang="ko-KR" sz="2800" b="1" dirty="0">
              <a:solidFill>
                <a:srgbClr val="28608C"/>
              </a:solidFill>
              <a:highlight>
                <a:srgbClr val="E8F4FE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528955" indent="-285750" algn="just" latinLnBrk="1">
              <a:buClr>
                <a:srgbClr val="28608C"/>
              </a:buClr>
              <a:buFont typeface="Wingdings" panose="05000000000000000000" pitchFamily="2" charset="2"/>
              <a:buChar char="ü"/>
            </a:pPr>
            <a:endParaRPr lang="ko-KR" altLang="ko-KR" sz="2000" kern="10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6F589E58-DC20-42AB-9D43-C6FCADE45C85}"/>
              </a:ext>
            </a:extLst>
          </p:cNvPr>
          <p:cNvSpPr/>
          <p:nvPr/>
        </p:nvSpPr>
        <p:spPr>
          <a:xfrm>
            <a:off x="6713998" y="1894528"/>
            <a:ext cx="1544785" cy="201953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30;p16">
            <a:extLst>
              <a:ext uri="{FF2B5EF4-FFF2-40B4-BE49-F238E27FC236}">
                <a16:creationId xmlns:a16="http://schemas.microsoft.com/office/drawing/2014/main" id="{5DF9DE49-136E-477E-ADC7-AD9E0E56F584}"/>
              </a:ext>
            </a:extLst>
          </p:cNvPr>
          <p:cNvSpPr txBox="1"/>
          <p:nvPr/>
        </p:nvSpPr>
        <p:spPr>
          <a:xfrm>
            <a:off x="3233564" y="1459539"/>
            <a:ext cx="5724872" cy="72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384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  <a:cs typeface="Arial"/>
                <a:sym typeface="Arial"/>
              </a:rPr>
              <a:t>아동급식카드의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  <a:cs typeface="Arial"/>
                <a:sym typeface="Arial"/>
              </a:rPr>
              <a:t>한계점</a:t>
            </a:r>
            <a:r>
              <a:rPr lang="en-US" altLang="ko-KR" sz="384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384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16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5D3D-B1A4-4901-BF4D-45E0652DEB73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70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5CCE97F2-8A77-41A4-AA81-D86552DE18C6}"/>
              </a:ext>
            </a:extLst>
          </p:cNvPr>
          <p:cNvSpPr/>
          <p:nvPr/>
        </p:nvSpPr>
        <p:spPr>
          <a:xfrm>
            <a:off x="7311846" y="3416026"/>
            <a:ext cx="2105089" cy="232839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9CB66-47C7-4ACE-AFD7-3665CCF6DFB5}"/>
              </a:ext>
            </a:extLst>
          </p:cNvPr>
          <p:cNvSpPr txBox="1"/>
          <p:nvPr/>
        </p:nvSpPr>
        <p:spPr>
          <a:xfrm>
            <a:off x="3595185" y="3194023"/>
            <a:ext cx="6036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1. </a:t>
            </a:r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접근성 지수를 활용한 취약지역 분석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99555E5-C32F-4E28-941E-5BF961958502}"/>
              </a:ext>
            </a:extLst>
          </p:cNvPr>
          <p:cNvSpPr/>
          <p:nvPr/>
        </p:nvSpPr>
        <p:spPr>
          <a:xfrm>
            <a:off x="5130212" y="5172453"/>
            <a:ext cx="2380297" cy="250594"/>
          </a:xfrm>
          <a:prstGeom prst="parallelogram">
            <a:avLst/>
          </a:prstGeom>
          <a:solidFill>
            <a:srgbClr val="C2E1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C3F74-BD9D-4A60-8748-A336438F7826}"/>
              </a:ext>
            </a:extLst>
          </p:cNvPr>
          <p:cNvSpPr txBox="1"/>
          <p:nvPr/>
        </p:nvSpPr>
        <p:spPr>
          <a:xfrm>
            <a:off x="3549715" y="4578940"/>
            <a:ext cx="5948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2. </a:t>
            </a:r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이용가능 식당 확대와 지원가격 인상을 가정한 정책 시뮬레이션</a:t>
            </a:r>
          </a:p>
        </p:txBody>
      </p: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621095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갈매기형 화살표 단색으로 채워진">
            <a:extLst>
              <a:ext uri="{FF2B5EF4-FFF2-40B4-BE49-F238E27FC236}">
                <a16:creationId xmlns:a16="http://schemas.microsoft.com/office/drawing/2014/main" id="{3906D767-C95B-4446-ABE0-321925A18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999" y="2998433"/>
            <a:ext cx="914400" cy="914400"/>
          </a:xfrm>
          <a:prstGeom prst="rect">
            <a:avLst/>
          </a:prstGeom>
        </p:spPr>
      </p:pic>
      <p:pic>
        <p:nvPicPr>
          <p:cNvPr id="13" name="그래픽 12" descr="갈매기형 화살표 단색으로 채워진">
            <a:extLst>
              <a:ext uri="{FF2B5EF4-FFF2-40B4-BE49-F238E27FC236}">
                <a16:creationId xmlns:a16="http://schemas.microsoft.com/office/drawing/2014/main" id="{2FE680A9-C597-46E7-9F9F-ED633DA5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999" y="4383350"/>
            <a:ext cx="914400" cy="914400"/>
          </a:xfrm>
          <a:prstGeom prst="rect">
            <a:avLst/>
          </a:prstGeom>
        </p:spPr>
      </p:pic>
      <p:sp>
        <p:nvSpPr>
          <p:cNvPr id="21" name="Google Shape;107;p14">
            <a:extLst>
              <a:ext uri="{FF2B5EF4-FFF2-40B4-BE49-F238E27FC236}">
                <a16:creationId xmlns:a16="http://schemas.microsoft.com/office/drawing/2014/main" id="{34AC8402-8AA7-4401-B67A-A50556FBED40}"/>
              </a:ext>
            </a:extLst>
          </p:cNvPr>
          <p:cNvSpPr txBox="1"/>
          <p:nvPr/>
        </p:nvSpPr>
        <p:spPr>
          <a:xfrm>
            <a:off x="5327689" y="1958203"/>
            <a:ext cx="2105089" cy="66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highlight>
                  <a:srgbClr val="F3F2F1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목표</a:t>
            </a:r>
            <a:endParaRPr sz="3600" b="1" dirty="0">
              <a:solidFill>
                <a:schemeClr val="accent1">
                  <a:lumMod val="50000"/>
                </a:schemeClr>
              </a:solidFill>
              <a:highlight>
                <a:srgbClr val="F3F2F1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E62DB6-F7AF-4A50-B03F-6130959EA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00" y="554563"/>
            <a:ext cx="2248627" cy="2248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522762-DF6B-4B37-9E98-48A8F5191C44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99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나무, 군중이(가) 표시된 사진&#10;&#10;자동 생성된 설명">
            <a:extLst>
              <a:ext uri="{FF2B5EF4-FFF2-40B4-BE49-F238E27FC236}">
                <a16:creationId xmlns:a16="http://schemas.microsoft.com/office/drawing/2014/main" id="{CEBFD644-B799-408E-AFAC-AF9783D7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0"/>
            <a:ext cx="12399264" cy="6961632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9ABBE11C-592B-4FC7-BCD2-8FD8EDB6E4AE}"/>
              </a:ext>
            </a:extLst>
          </p:cNvPr>
          <p:cNvSpPr txBox="1"/>
          <p:nvPr/>
        </p:nvSpPr>
        <p:spPr>
          <a:xfrm>
            <a:off x="5253398" y="2958126"/>
            <a:ext cx="3631487" cy="94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활용 데이터</a:t>
            </a:r>
            <a:endParaRPr sz="36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6;p14">
            <a:extLst>
              <a:ext uri="{FF2B5EF4-FFF2-40B4-BE49-F238E27FC236}">
                <a16:creationId xmlns:a16="http://schemas.microsoft.com/office/drawing/2014/main" id="{BB16FD6A-1336-46EF-8426-18EF37C6124E}"/>
              </a:ext>
            </a:extLst>
          </p:cNvPr>
          <p:cNvSpPr txBox="1"/>
          <p:nvPr/>
        </p:nvSpPr>
        <p:spPr>
          <a:xfrm>
            <a:off x="2226088" y="3910472"/>
            <a:ext cx="15669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000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Chapter </a:t>
            </a:r>
            <a:r>
              <a:rPr lang="en-US" altLang="ko-KR" sz="2000" b="1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2</a:t>
            </a:r>
            <a:endParaRPr sz="2000" b="1" dirty="0">
              <a:solidFill>
                <a:srgbClr val="CFDBE4"/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6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621095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데이터 설명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644326" y="239484"/>
            <a:ext cx="1562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 데이터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588EA5A9-353C-4A88-81CD-6CB944F9CD06}"/>
              </a:ext>
            </a:extLst>
          </p:cNvPr>
          <p:cNvGraphicFramePr>
            <a:graphicFrameLocks noGrp="1"/>
          </p:cNvGraphicFramePr>
          <p:nvPr/>
        </p:nvGraphicFramePr>
        <p:xfrm>
          <a:off x="1909147" y="2448193"/>
          <a:ext cx="9190541" cy="268213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84538">
                  <a:extLst>
                    <a:ext uri="{9D8B030D-6E8A-4147-A177-3AD203B41FA5}">
                      <a16:colId xmlns:a16="http://schemas.microsoft.com/office/drawing/2014/main" val="2945309065"/>
                    </a:ext>
                  </a:extLst>
                </a:gridCol>
                <a:gridCol w="5306003">
                  <a:extLst>
                    <a:ext uri="{9D8B030D-6E8A-4147-A177-3AD203B41FA5}">
                      <a16:colId xmlns:a16="http://schemas.microsoft.com/office/drawing/2014/main" val="2674666339"/>
                    </a:ext>
                  </a:extLst>
                </a:gridCol>
              </a:tblGrid>
              <a:tr h="400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활용 데이터 종류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제공기관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10252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전주시 </a:t>
                      </a:r>
                      <a:r>
                        <a:rPr lang="ko-KR" altLang="en-US" sz="1400" dirty="0" err="1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법정동별</a:t>
                      </a:r>
                      <a:r>
                        <a:rPr lang="en-US" altLang="ko-KR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연령별 인구수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국토정보플랫폼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26407"/>
                  </a:ext>
                </a:extLst>
              </a:tr>
              <a:tr h="39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법정동별</a:t>
                      </a:r>
                      <a:r>
                        <a:rPr lang="ko-KR" altLang="en-US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 식당 및 학교 개수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highlight>
                            <a:srgbClr val="F3F2F1"/>
                          </a:highlight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국토정보플랫폼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59414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전주시 개별 공시지가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공공데이터 포털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43461"/>
                  </a:ext>
                </a:extLst>
              </a:tr>
              <a:tr h="417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전주시 식당 및 학교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공공데이터 포털</a:t>
                      </a:r>
                      <a:endParaRPr lang="en-US" altLang="ko-KR" sz="1400" dirty="0">
                        <a:solidFill>
                          <a:srgbClr val="002060"/>
                        </a:solidFill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18131"/>
                  </a:ext>
                </a:extLst>
              </a:tr>
              <a:tr h="39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전주시 음식점</a:t>
                      </a:r>
                      <a:r>
                        <a:rPr lang="en-US" altLang="ko-KR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메뉴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2060"/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공공데이터 포털</a:t>
                      </a:r>
                      <a:endParaRPr lang="en-US" altLang="ko-KR" sz="1400" dirty="0">
                        <a:solidFill>
                          <a:srgbClr val="002060"/>
                        </a:solidFill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54371"/>
                  </a:ext>
                </a:extLst>
              </a:tr>
              <a:tr h="215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아이복지카드 가맹점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위치정보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웹크롤링</a:t>
                      </a:r>
                      <a:endParaRPr lang="ko-KR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38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01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나무, 군중이(가) 표시된 사진&#10;&#10;자동 생성된 설명">
            <a:extLst>
              <a:ext uri="{FF2B5EF4-FFF2-40B4-BE49-F238E27FC236}">
                <a16:creationId xmlns:a16="http://schemas.microsoft.com/office/drawing/2014/main" id="{CEBFD644-B799-408E-AFAC-AF9783D7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0"/>
            <a:ext cx="12399264" cy="6961632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9ABBE11C-592B-4FC7-BCD2-8FD8EDB6E4AE}"/>
              </a:ext>
            </a:extLst>
          </p:cNvPr>
          <p:cNvSpPr txBox="1"/>
          <p:nvPr/>
        </p:nvSpPr>
        <p:spPr>
          <a:xfrm>
            <a:off x="5253398" y="2958126"/>
            <a:ext cx="3631487" cy="94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프로세스</a:t>
            </a:r>
            <a:endParaRPr sz="36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6;p14">
            <a:extLst>
              <a:ext uri="{FF2B5EF4-FFF2-40B4-BE49-F238E27FC236}">
                <a16:creationId xmlns:a16="http://schemas.microsoft.com/office/drawing/2014/main" id="{BB16FD6A-1336-46EF-8426-18EF37C6124E}"/>
              </a:ext>
            </a:extLst>
          </p:cNvPr>
          <p:cNvSpPr txBox="1"/>
          <p:nvPr/>
        </p:nvSpPr>
        <p:spPr>
          <a:xfrm>
            <a:off x="2226088" y="3910472"/>
            <a:ext cx="15669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000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Chapter 3</a:t>
            </a:r>
            <a:endParaRPr sz="2000" b="1" dirty="0">
              <a:solidFill>
                <a:srgbClr val="CFDBE4"/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62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858896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도식화</a:t>
            </a:r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BA639E-7EDE-4EBA-B47E-486D7FB07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5" y="1397434"/>
            <a:ext cx="9588591" cy="4989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5C943-A6DA-4F4C-B9D9-DA64C161F4FD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3. 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분석 프로세스</a:t>
            </a:r>
          </a:p>
        </p:txBody>
      </p:sp>
    </p:spTree>
    <p:extLst>
      <p:ext uri="{BB962C8B-B14F-4D97-AF65-F5344CB8AC3E}">
        <p14:creationId xmlns:p14="http://schemas.microsoft.com/office/powerpoint/2010/main" val="82556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10EF2F8-1D4E-4D41-A36A-69266D22C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2"/>
          <a:stretch/>
        </p:blipFill>
        <p:spPr bwMode="auto">
          <a:xfrm>
            <a:off x="3629892" y="0"/>
            <a:ext cx="85621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70DCB6-3E25-4F98-9E6D-25C70A330C0A}"/>
              </a:ext>
            </a:extLst>
          </p:cNvPr>
          <p:cNvSpPr/>
          <p:nvPr/>
        </p:nvSpPr>
        <p:spPr>
          <a:xfrm>
            <a:off x="1206229" y="1916349"/>
            <a:ext cx="1634675" cy="1089498"/>
          </a:xfrm>
          <a:prstGeom prst="rect">
            <a:avLst/>
          </a:prstGeom>
          <a:solidFill>
            <a:srgbClr val="FEFFEB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206A-DAD4-4246-BAE7-69073B31F098}"/>
              </a:ext>
            </a:extLst>
          </p:cNvPr>
          <p:cNvSpPr txBox="1"/>
          <p:nvPr/>
        </p:nvSpPr>
        <p:spPr>
          <a:xfrm>
            <a:off x="2686691" y="1760389"/>
            <a:ext cx="4590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5">
                    <a:lumMod val="40000"/>
                    <a:lumOff val="60000"/>
                  </a:schemeClr>
                </a:solidFill>
                <a:highlight>
                  <a:srgbClr val="FEFFEB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 사 시 간</a:t>
            </a:r>
          </a:p>
        </p:txBody>
      </p:sp>
      <p:pic>
        <p:nvPicPr>
          <p:cNvPr id="3" name="그래픽 2" descr="테이블 차림 윤곽선">
            <a:extLst>
              <a:ext uri="{FF2B5EF4-FFF2-40B4-BE49-F238E27FC236}">
                <a16:creationId xmlns:a16="http://schemas.microsoft.com/office/drawing/2014/main" id="{74C05FF7-AC95-4745-9D43-4DF7AB64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22" y="1766654"/>
            <a:ext cx="1388887" cy="13888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6AA148-EFFD-4CEE-9387-A13470A705BD}"/>
              </a:ext>
            </a:extLst>
          </p:cNvPr>
          <p:cNvSpPr/>
          <p:nvPr/>
        </p:nvSpPr>
        <p:spPr>
          <a:xfrm>
            <a:off x="3" y="0"/>
            <a:ext cx="12191997" cy="6856718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AF1E7-BC77-4ED8-A4D2-C8C016AB1174}"/>
              </a:ext>
            </a:extLst>
          </p:cNvPr>
          <p:cNvSpPr txBox="1"/>
          <p:nvPr/>
        </p:nvSpPr>
        <p:spPr>
          <a:xfrm>
            <a:off x="1206229" y="2993951"/>
            <a:ext cx="7159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여러분의 </a:t>
            </a:r>
            <a:r>
              <a:rPr lang="ko-KR" altLang="en-US" sz="6600" dirty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식사</a:t>
            </a:r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4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어떤가요</a:t>
            </a:r>
            <a:r>
              <a:rPr lang="en-US" altLang="ko-KR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4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88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나무, 군중이(가) 표시된 사진&#10;&#10;자동 생성된 설명">
            <a:extLst>
              <a:ext uri="{FF2B5EF4-FFF2-40B4-BE49-F238E27FC236}">
                <a16:creationId xmlns:a16="http://schemas.microsoft.com/office/drawing/2014/main" id="{CEBFD644-B799-408E-AFAC-AF9783D7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0"/>
            <a:ext cx="12399264" cy="6961632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9ABBE11C-592B-4FC7-BCD2-8FD8EDB6E4AE}"/>
              </a:ext>
            </a:extLst>
          </p:cNvPr>
          <p:cNvSpPr txBox="1"/>
          <p:nvPr/>
        </p:nvSpPr>
        <p:spPr>
          <a:xfrm>
            <a:off x="5253398" y="2958126"/>
            <a:ext cx="3631487" cy="94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과정 및 결과</a:t>
            </a:r>
            <a:endParaRPr sz="36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6;p14">
            <a:extLst>
              <a:ext uri="{FF2B5EF4-FFF2-40B4-BE49-F238E27FC236}">
                <a16:creationId xmlns:a16="http://schemas.microsoft.com/office/drawing/2014/main" id="{BB16FD6A-1336-46EF-8426-18EF37C6124E}"/>
              </a:ext>
            </a:extLst>
          </p:cNvPr>
          <p:cNvSpPr txBox="1"/>
          <p:nvPr/>
        </p:nvSpPr>
        <p:spPr>
          <a:xfrm>
            <a:off x="2226088" y="3910472"/>
            <a:ext cx="15669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000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Chapter </a:t>
            </a:r>
            <a:r>
              <a:rPr lang="en-US" altLang="ko-KR" sz="2000" b="1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4</a:t>
            </a:r>
            <a:endParaRPr sz="2000" b="1" dirty="0">
              <a:solidFill>
                <a:srgbClr val="CFDBE4"/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4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8FEB6BB-F134-46A4-B180-C913671C250E}"/>
              </a:ext>
            </a:extLst>
          </p:cNvPr>
          <p:cNvGrpSpPr/>
          <p:nvPr/>
        </p:nvGrpSpPr>
        <p:grpSpPr>
          <a:xfrm>
            <a:off x="1912712" y="831367"/>
            <a:ext cx="8286140" cy="523220"/>
            <a:chOff x="2297333" y="813878"/>
            <a:chExt cx="7324491" cy="523220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7886DD-C1D6-4D41-AED8-49F49C2947EA}"/>
                </a:ext>
              </a:extLst>
            </p:cNvPr>
            <p:cNvSpPr/>
            <p:nvPr/>
          </p:nvSpPr>
          <p:spPr>
            <a:xfrm>
              <a:off x="7228338" y="1120887"/>
              <a:ext cx="2192654" cy="20006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6CCDA-29B6-41C2-8C8F-1BD7DEE9FC1F}"/>
                </a:ext>
              </a:extLst>
            </p:cNvPr>
            <p:cNvSpPr txBox="1"/>
            <p:nvPr/>
          </p:nvSpPr>
          <p:spPr>
            <a:xfrm>
              <a:off x="2297333" y="813878"/>
              <a:ext cx="7324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아동급식카드 가맹점과 전체 음식점의 밀도 차이가 </a:t>
              </a:r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뚜렷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5844412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 </a:t>
            </a:r>
            <a:r>
              <a:rPr lang="en-US" altLang="ko-KR" sz="24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음식점 분포도</a:t>
            </a:r>
            <a:endParaRPr lang="ko-KR" altLang="en-US" sz="14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BF81D5-EF8C-4A67-9485-8FE3408DF61E}"/>
              </a:ext>
            </a:extLst>
          </p:cNvPr>
          <p:cNvGrpSpPr/>
          <p:nvPr/>
        </p:nvGrpSpPr>
        <p:grpSpPr>
          <a:xfrm>
            <a:off x="1071314" y="1488269"/>
            <a:ext cx="5001627" cy="4812169"/>
            <a:chOff x="4230551" y="1514195"/>
            <a:chExt cx="3901350" cy="3680832"/>
          </a:xfrm>
          <a:effectLst/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CA607C9-16A9-4CB6-A468-4D14A5EAC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39" t="11708" r="17826" b="12942"/>
            <a:stretch/>
          </p:blipFill>
          <p:spPr>
            <a:xfrm>
              <a:off x="4230551" y="1889715"/>
              <a:ext cx="3901350" cy="330531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B650F-AF5C-4CF0-94DB-16330E96D42A}"/>
                </a:ext>
              </a:extLst>
            </p:cNvPr>
            <p:cNvSpPr txBox="1"/>
            <p:nvPr/>
          </p:nvSpPr>
          <p:spPr>
            <a:xfrm>
              <a:off x="4864309" y="1514195"/>
              <a:ext cx="2674553" cy="310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전주시 아동급식카드 가맹점 위치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4F69C1-2764-40DD-943E-63C8B1A3A2BD}"/>
              </a:ext>
            </a:extLst>
          </p:cNvPr>
          <p:cNvGrpSpPr/>
          <p:nvPr/>
        </p:nvGrpSpPr>
        <p:grpSpPr>
          <a:xfrm>
            <a:off x="6405510" y="1487238"/>
            <a:ext cx="5001627" cy="4813200"/>
            <a:chOff x="8290650" y="1470467"/>
            <a:chExt cx="3901350" cy="3611189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D4D6308-875C-4698-8FFE-86C52C8BE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435" t="10183" r="16127" b="11980"/>
            <a:stretch/>
          </p:blipFill>
          <p:spPr>
            <a:xfrm>
              <a:off x="8290650" y="1776344"/>
              <a:ext cx="3901350" cy="330531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388D4F-F80D-48BF-BCB9-257363412A48}"/>
                </a:ext>
              </a:extLst>
            </p:cNvPr>
            <p:cNvSpPr txBox="1"/>
            <p:nvPr/>
          </p:nvSpPr>
          <p:spPr>
            <a:xfrm>
              <a:off x="9325162" y="1470467"/>
              <a:ext cx="2170123" cy="310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전주시 전체 음식점 위치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4E95D0-B0F9-4EA0-9075-27002D173DC9}"/>
              </a:ext>
            </a:extLst>
          </p:cNvPr>
          <p:cNvSpPr txBox="1"/>
          <p:nvPr/>
        </p:nvSpPr>
        <p:spPr>
          <a:xfrm>
            <a:off x="10148533" y="280204"/>
            <a:ext cx="228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B283B9-5141-42E9-8D24-BA8D275F65A9}"/>
              </a:ext>
            </a:extLst>
          </p:cNvPr>
          <p:cNvSpPr/>
          <p:nvPr/>
        </p:nvSpPr>
        <p:spPr>
          <a:xfrm>
            <a:off x="3031214" y="3298994"/>
            <a:ext cx="1563089" cy="1559994"/>
          </a:xfrm>
          <a:prstGeom prst="ellipse">
            <a:avLst/>
          </a:prstGeom>
          <a:noFill/>
          <a:ln w="50800">
            <a:solidFill>
              <a:srgbClr val="FFFF00"/>
            </a:solidFill>
          </a:ln>
          <a:effectLst>
            <a:glow rad="1270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EA7BCB-BDDD-4849-98BE-89156AB3B9DC}"/>
              </a:ext>
            </a:extLst>
          </p:cNvPr>
          <p:cNvSpPr/>
          <p:nvPr/>
        </p:nvSpPr>
        <p:spPr>
          <a:xfrm>
            <a:off x="8151541" y="3319529"/>
            <a:ext cx="1586411" cy="1546521"/>
          </a:xfrm>
          <a:prstGeom prst="ellipse">
            <a:avLst/>
          </a:prstGeom>
          <a:noFill/>
          <a:ln w="50800">
            <a:solidFill>
              <a:srgbClr val="FFFF00"/>
            </a:solidFill>
          </a:ln>
          <a:effectLst>
            <a:glow rad="1270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8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12985C16-E9A6-49A4-8DF5-D64F743CA68B}"/>
              </a:ext>
            </a:extLst>
          </p:cNvPr>
          <p:cNvGrpSpPr/>
          <p:nvPr/>
        </p:nvGrpSpPr>
        <p:grpSpPr>
          <a:xfrm>
            <a:off x="2402004" y="869213"/>
            <a:ext cx="7978961" cy="523220"/>
            <a:chOff x="2337016" y="850064"/>
            <a:chExt cx="7978961" cy="523220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C3E523E2-6D5C-410D-A090-3944C93ECC69}"/>
                </a:ext>
              </a:extLst>
            </p:cNvPr>
            <p:cNvSpPr/>
            <p:nvPr/>
          </p:nvSpPr>
          <p:spPr>
            <a:xfrm>
              <a:off x="2675758" y="1129786"/>
              <a:ext cx="1728148" cy="230241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8FEB6BB-F134-46A4-B180-C913671C250E}"/>
                </a:ext>
              </a:extLst>
            </p:cNvPr>
            <p:cNvGrpSpPr/>
            <p:nvPr/>
          </p:nvGrpSpPr>
          <p:grpSpPr>
            <a:xfrm>
              <a:off x="2337016" y="850064"/>
              <a:ext cx="7978961" cy="523220"/>
              <a:chOff x="2337016" y="850064"/>
              <a:chExt cx="7978961" cy="523220"/>
            </a:xfrm>
          </p:grpSpPr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D07886DD-C1D6-4D41-AED8-49F49C2947EA}"/>
                  </a:ext>
                </a:extLst>
              </p:cNvPr>
              <p:cNvSpPr/>
              <p:nvPr/>
            </p:nvSpPr>
            <p:spPr>
              <a:xfrm>
                <a:off x="7716956" y="1156240"/>
                <a:ext cx="1728148" cy="203787"/>
              </a:xfrm>
              <a:prstGeom prst="parallelogram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C6CCDA-29B6-41C2-8C8F-1BD7DEE9FC1F}"/>
                  </a:ext>
                </a:extLst>
              </p:cNvPr>
              <p:cNvSpPr txBox="1"/>
              <p:nvPr/>
            </p:nvSpPr>
            <p:spPr>
              <a:xfrm>
                <a:off x="2337016" y="850064"/>
                <a:ext cx="79789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# </a:t>
                </a:r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가맹 음식점은 상대적으로 학교 근처 밀도가 낮음</a:t>
                </a:r>
              </a:p>
            </p:txBody>
          </p:sp>
        </p:grp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59" y="97955"/>
            <a:ext cx="6777779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 데이터 분석 </a:t>
            </a:r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음식점 </a:t>
            </a:r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분포도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2A2719-05CE-4959-BC04-F4CFC414BCB5}"/>
              </a:ext>
            </a:extLst>
          </p:cNvPr>
          <p:cNvGrpSpPr/>
          <p:nvPr/>
        </p:nvGrpSpPr>
        <p:grpSpPr>
          <a:xfrm>
            <a:off x="1220458" y="1563962"/>
            <a:ext cx="5063610" cy="4846566"/>
            <a:chOff x="1515945" y="1526415"/>
            <a:chExt cx="4318861" cy="4053132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EB1A1ECA-8C8C-4D41-AB25-F311B4102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55" t="11549" r="17068" b="11519"/>
            <a:stretch/>
          </p:blipFill>
          <p:spPr>
            <a:xfrm>
              <a:off x="1515945" y="1802076"/>
              <a:ext cx="4318861" cy="37774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B11895-B4F6-4D9D-817E-64D21EE7478D}"/>
                </a:ext>
              </a:extLst>
            </p:cNvPr>
            <p:cNvSpPr txBox="1"/>
            <p:nvPr/>
          </p:nvSpPr>
          <p:spPr>
            <a:xfrm>
              <a:off x="2076867" y="1526415"/>
              <a:ext cx="3328399" cy="349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학교와 아동급식카드 가맹 음식점 분포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79406E-765E-4860-A8D5-AB3134024DEE}"/>
              </a:ext>
            </a:extLst>
          </p:cNvPr>
          <p:cNvGrpSpPr/>
          <p:nvPr/>
        </p:nvGrpSpPr>
        <p:grpSpPr>
          <a:xfrm>
            <a:off x="6566583" y="1563962"/>
            <a:ext cx="5063611" cy="4778472"/>
            <a:chOff x="6391485" y="1506445"/>
            <a:chExt cx="4318861" cy="4074397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D70658F2-A781-4156-B2CF-6B68BBDBE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70" t="9439" r="16757" b="12208"/>
            <a:stretch/>
          </p:blipFill>
          <p:spPr>
            <a:xfrm>
              <a:off x="6391485" y="1654445"/>
              <a:ext cx="4318861" cy="39263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993E03-D21A-48BB-B193-85F0893F773A}"/>
                </a:ext>
              </a:extLst>
            </p:cNvPr>
            <p:cNvSpPr txBox="1"/>
            <p:nvPr/>
          </p:nvSpPr>
          <p:spPr>
            <a:xfrm>
              <a:off x="7493061" y="1506445"/>
              <a:ext cx="2311773" cy="35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학교와 전체 음식점 분포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84ADD47-9443-44A3-B8D1-B03C09F60C83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613C6-726E-45C7-A9C9-F4B85167164F}"/>
              </a:ext>
            </a:extLst>
          </p:cNvPr>
          <p:cNvSpPr txBox="1"/>
          <p:nvPr/>
        </p:nvSpPr>
        <p:spPr>
          <a:xfrm>
            <a:off x="3227803" y="6164687"/>
            <a:ext cx="77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밀도</a:t>
            </a:r>
          </a:p>
        </p:txBody>
      </p:sp>
      <p:pic>
        <p:nvPicPr>
          <p:cNvPr id="5" name="그래픽 4" descr="위쪽 화살표 단색으로 채워진">
            <a:extLst>
              <a:ext uri="{FF2B5EF4-FFF2-40B4-BE49-F238E27FC236}">
                <a16:creationId xmlns:a16="http://schemas.microsoft.com/office/drawing/2014/main" id="{5920D47E-CA04-4517-B061-898C30C1F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658991" y="6164686"/>
            <a:ext cx="543867" cy="4009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B7A486-1C3D-4204-BCE6-009B131E2371}"/>
              </a:ext>
            </a:extLst>
          </p:cNvPr>
          <p:cNvSpPr txBox="1"/>
          <p:nvPr/>
        </p:nvSpPr>
        <p:spPr>
          <a:xfrm>
            <a:off x="8717841" y="6164687"/>
            <a:ext cx="77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밀도</a:t>
            </a:r>
          </a:p>
        </p:txBody>
      </p:sp>
      <p:pic>
        <p:nvPicPr>
          <p:cNvPr id="31" name="그래픽 30" descr="위쪽 화살표 단색으로 채워진">
            <a:extLst>
              <a:ext uri="{FF2B5EF4-FFF2-40B4-BE49-F238E27FC236}">
                <a16:creationId xmlns:a16="http://schemas.microsoft.com/office/drawing/2014/main" id="{4E68B385-73A9-4CBE-81B9-FE1399795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9029" y="6164686"/>
            <a:ext cx="543867" cy="4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4865394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취약지역 분석 </a:t>
            </a:r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지수 시각화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B03205-C015-49F7-9964-DEC4277448D8}"/>
              </a:ext>
            </a:extLst>
          </p:cNvPr>
          <p:cNvGrpSpPr/>
          <p:nvPr/>
        </p:nvGrpSpPr>
        <p:grpSpPr>
          <a:xfrm>
            <a:off x="2626185" y="866833"/>
            <a:ext cx="7179732" cy="523220"/>
            <a:chOff x="2626185" y="866833"/>
            <a:chExt cx="7179732" cy="523220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B2E5BD-6523-49B6-92F1-BC8D558A56F7}"/>
                </a:ext>
              </a:extLst>
            </p:cNvPr>
            <p:cNvSpPr/>
            <p:nvPr/>
          </p:nvSpPr>
          <p:spPr>
            <a:xfrm>
              <a:off x="6182598" y="1120527"/>
              <a:ext cx="3095220" cy="24719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CA5D1D-5C5F-494F-A6C2-7B95E8F8CE4D}"/>
                </a:ext>
              </a:extLst>
            </p:cNvPr>
            <p:cNvSpPr txBox="1"/>
            <p:nvPr/>
          </p:nvSpPr>
          <p:spPr>
            <a:xfrm>
              <a:off x="2626185" y="866833"/>
              <a:ext cx="7179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접근성 지수가 낮은 취약지역이 다수 존재</a:t>
              </a:r>
            </a:p>
          </p:txBody>
        </p:sp>
      </p:grpSp>
      <p:pic>
        <p:nvPicPr>
          <p:cNvPr id="13" name="Picture 1">
            <a:extLst>
              <a:ext uri="{FF2B5EF4-FFF2-40B4-BE49-F238E27FC236}">
                <a16:creationId xmlns:a16="http://schemas.microsoft.com/office/drawing/2014/main" id="{1030D05E-703F-4743-9721-7CF38599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0" t="8277" r="3225" b="10901"/>
          <a:stretch/>
        </p:blipFill>
        <p:spPr>
          <a:xfrm>
            <a:off x="3015651" y="1551297"/>
            <a:ext cx="6400800" cy="5208748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BD4CBE-DF51-4319-8A3C-3F1AA0F928EE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95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775649-A17E-48E5-B9F4-F644C931C36A}"/>
              </a:ext>
            </a:extLst>
          </p:cNvPr>
          <p:cNvGrpSpPr/>
          <p:nvPr/>
        </p:nvGrpSpPr>
        <p:grpSpPr>
          <a:xfrm>
            <a:off x="-210132" y="1049614"/>
            <a:ext cx="6748785" cy="477054"/>
            <a:chOff x="-327552" y="5738433"/>
            <a:chExt cx="6748785" cy="477054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B2E5BD-6523-49B6-92F1-BC8D558A56F7}"/>
                </a:ext>
              </a:extLst>
            </p:cNvPr>
            <p:cNvSpPr/>
            <p:nvPr/>
          </p:nvSpPr>
          <p:spPr>
            <a:xfrm>
              <a:off x="2699950" y="5965809"/>
              <a:ext cx="3085510" cy="234940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CA5D1D-5C5F-494F-A6C2-7B95E8F8CE4D}"/>
                </a:ext>
              </a:extLst>
            </p:cNvPr>
            <p:cNvSpPr txBox="1"/>
            <p:nvPr/>
          </p:nvSpPr>
          <p:spPr>
            <a:xfrm>
              <a:off x="-327552" y="5738433"/>
              <a:ext cx="674878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현 정책 하 가맹점 음식점 수의 절대적 부족</a:t>
              </a:r>
            </a:p>
          </p:txBody>
        </p: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4865394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취약지역 분석 </a:t>
            </a:r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Hotspot Analysis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B7B8604-3E96-497D-9220-DE0B98D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0" y="2311486"/>
            <a:ext cx="5440541" cy="36464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E818EC-473A-426F-A24D-A8BC1DCAA884}"/>
              </a:ext>
            </a:extLst>
          </p:cNvPr>
          <p:cNvSpPr txBox="1"/>
          <p:nvPr/>
        </p:nvSpPr>
        <p:spPr>
          <a:xfrm>
            <a:off x="1907147" y="1758558"/>
            <a:ext cx="2954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BFF40-9FB0-4E95-99A7-4E7680063611}"/>
              </a:ext>
            </a:extLst>
          </p:cNvPr>
          <p:cNvSpPr txBox="1"/>
          <p:nvPr/>
        </p:nvSpPr>
        <p:spPr>
          <a:xfrm>
            <a:off x="177484" y="6123981"/>
            <a:ext cx="6107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취약지역의 비율이 다른 두 지역의 비율에 비해 높음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D8F754-BC4A-472F-82FB-110D4B05952E}"/>
              </a:ext>
            </a:extLst>
          </p:cNvPr>
          <p:cNvCxnSpPr>
            <a:cxnSpLocks/>
          </p:cNvCxnSpPr>
          <p:nvPr/>
        </p:nvCxnSpPr>
        <p:spPr>
          <a:xfrm>
            <a:off x="6277971" y="984947"/>
            <a:ext cx="0" cy="544314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D3930A-9891-422A-A1FA-080A5D469E25}"/>
              </a:ext>
            </a:extLst>
          </p:cNvPr>
          <p:cNvGrpSpPr/>
          <p:nvPr/>
        </p:nvGrpSpPr>
        <p:grpSpPr>
          <a:xfrm>
            <a:off x="6421232" y="1027312"/>
            <a:ext cx="5575142" cy="477054"/>
            <a:chOff x="6421233" y="5956773"/>
            <a:chExt cx="5575142" cy="477054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902727A1-A9A7-4D72-A6E7-B277E5D22713}"/>
                </a:ext>
              </a:extLst>
            </p:cNvPr>
            <p:cNvSpPr/>
            <p:nvPr/>
          </p:nvSpPr>
          <p:spPr>
            <a:xfrm>
              <a:off x="9432229" y="6204958"/>
              <a:ext cx="2265400" cy="22313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A911BC-8324-4D2C-A479-DCB4660A39C0}"/>
                </a:ext>
              </a:extLst>
            </p:cNvPr>
            <p:cNvSpPr txBox="1"/>
            <p:nvPr/>
          </p:nvSpPr>
          <p:spPr>
            <a:xfrm>
              <a:off x="6421233" y="5956773"/>
              <a:ext cx="557514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두 모델이 어느정도 유사한 결과 도출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ECA2F4-B96A-4319-8CBC-6DEABCAD16B2}"/>
              </a:ext>
            </a:extLst>
          </p:cNvPr>
          <p:cNvGrpSpPr/>
          <p:nvPr/>
        </p:nvGrpSpPr>
        <p:grpSpPr>
          <a:xfrm>
            <a:off x="6670128" y="1749636"/>
            <a:ext cx="5394751" cy="5013770"/>
            <a:chOff x="6670128" y="857538"/>
            <a:chExt cx="5394751" cy="5013770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940EE81F-1A68-4D21-840E-A16D8820D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497" t="18065" r="50888" b="20455"/>
            <a:stretch/>
          </p:blipFill>
          <p:spPr>
            <a:xfrm>
              <a:off x="6799334" y="1391334"/>
              <a:ext cx="4818939" cy="36745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69323-9437-4520-961A-3F055C1D6913}"/>
                </a:ext>
              </a:extLst>
            </p:cNvPr>
            <p:cNvSpPr txBox="1"/>
            <p:nvPr/>
          </p:nvSpPr>
          <p:spPr>
            <a:xfrm>
              <a:off x="9207296" y="862886"/>
              <a:ext cx="2857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Hotspot Analysis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45A658-8A48-47B0-B67E-29352753DE0D}"/>
                </a:ext>
              </a:extLst>
            </p:cNvPr>
            <p:cNvSpPr txBox="1"/>
            <p:nvPr/>
          </p:nvSpPr>
          <p:spPr>
            <a:xfrm>
              <a:off x="6670128" y="5163422"/>
              <a:ext cx="528854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K-Means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취약지역 분류와 동일한 지역을 취약지역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(Cold spot)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도출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A8301-C45B-4E22-9CFD-1C7C9409D369}"/>
                </a:ext>
              </a:extLst>
            </p:cNvPr>
            <p:cNvSpPr txBox="1"/>
            <p:nvPr/>
          </p:nvSpPr>
          <p:spPr>
            <a:xfrm>
              <a:off x="6786875" y="857538"/>
              <a:ext cx="252752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Getis</a:t>
              </a:r>
              <a:r>
                <a:rPr lang="en-US" altLang="ko-KR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-Ord Local G </a:t>
              </a:r>
              <a:endParaRPr lang="en-US" altLang="ko-KR" sz="22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70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29626DA-B8E9-46B0-B8AE-A9EF1C69A8A7}"/>
              </a:ext>
            </a:extLst>
          </p:cNvPr>
          <p:cNvGrpSpPr/>
          <p:nvPr/>
        </p:nvGrpSpPr>
        <p:grpSpPr>
          <a:xfrm>
            <a:off x="1175339" y="5863787"/>
            <a:ext cx="10107578" cy="523220"/>
            <a:chOff x="1298000" y="5863787"/>
            <a:chExt cx="10107578" cy="523220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7BE03A8-FAE1-429B-A196-17AC4895083D}"/>
                </a:ext>
              </a:extLst>
            </p:cNvPr>
            <p:cNvSpPr/>
            <p:nvPr/>
          </p:nvSpPr>
          <p:spPr>
            <a:xfrm>
              <a:off x="1382751" y="6122933"/>
              <a:ext cx="6222380" cy="241772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065FCB-8EC9-4664-BE88-DF4B077F4DEB}"/>
                </a:ext>
              </a:extLst>
            </p:cNvPr>
            <p:cNvSpPr txBox="1"/>
            <p:nvPr/>
          </p:nvSpPr>
          <p:spPr>
            <a:xfrm>
              <a:off x="1298000" y="5863787"/>
              <a:ext cx="10107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</a:rPr>
                <a:t>저소득층 아동의 아동급식카드 정책 취약성을 면밀히 검토할 필요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有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</a:rPr>
                <a:t>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CD1913-D3E6-4470-87D8-4277AA79E2F4}"/>
              </a:ext>
            </a:extLst>
          </p:cNvPr>
          <p:cNvGrpSpPr/>
          <p:nvPr/>
        </p:nvGrpSpPr>
        <p:grpSpPr>
          <a:xfrm>
            <a:off x="1735747" y="1043506"/>
            <a:ext cx="9575512" cy="523220"/>
            <a:chOff x="1735747" y="929288"/>
            <a:chExt cx="9575512" cy="523220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07886DD-C1D6-4D41-AED8-49F49C2947EA}"/>
                </a:ext>
              </a:extLst>
            </p:cNvPr>
            <p:cNvSpPr/>
            <p:nvPr/>
          </p:nvSpPr>
          <p:spPr>
            <a:xfrm>
              <a:off x="4828779" y="1236146"/>
              <a:ext cx="2452967" cy="216362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6CCDA-29B6-41C2-8C8F-1BD7DEE9FC1F}"/>
                </a:ext>
              </a:extLst>
            </p:cNvPr>
            <p:cNvSpPr txBox="1"/>
            <p:nvPr/>
          </p:nvSpPr>
          <p:spPr>
            <a:xfrm>
              <a:off x="1735747" y="929288"/>
              <a:ext cx="9575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실험한 네 변수 모두 통계적으로 유의 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보통 정도의 상관관계 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59" y="97955"/>
            <a:ext cx="6904573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취약지역 분석 </a:t>
            </a:r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변수 상관분석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ADD47-9443-44A3-B8D1-B03C09F60C83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B78E19-1915-4097-B02B-E59DFD9A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8992"/>
              </p:ext>
            </p:extLst>
          </p:nvPr>
        </p:nvGraphicFramePr>
        <p:xfrm>
          <a:off x="2445150" y="2031511"/>
          <a:ext cx="7301700" cy="3342480"/>
        </p:xfrm>
        <a:graphic>
          <a:graphicData uri="http://schemas.openxmlformats.org/drawingml/2006/table">
            <a:tbl>
              <a:tblPr/>
              <a:tblGrid>
                <a:gridCol w="2112980">
                  <a:extLst>
                    <a:ext uri="{9D8B030D-6E8A-4147-A177-3AD203B41FA5}">
                      <a16:colId xmlns:a16="http://schemas.microsoft.com/office/drawing/2014/main" val="1600167203"/>
                    </a:ext>
                  </a:extLst>
                </a:gridCol>
                <a:gridCol w="2754766">
                  <a:extLst>
                    <a:ext uri="{9D8B030D-6E8A-4147-A177-3AD203B41FA5}">
                      <a16:colId xmlns:a16="http://schemas.microsoft.com/office/drawing/2014/main" val="2077815000"/>
                    </a:ext>
                  </a:extLst>
                </a:gridCol>
                <a:gridCol w="2433954">
                  <a:extLst>
                    <a:ext uri="{9D8B030D-6E8A-4147-A177-3AD203B41FA5}">
                      <a16:colId xmlns:a16="http://schemas.microsoft.com/office/drawing/2014/main" val="795061127"/>
                    </a:ext>
                  </a:extLst>
                </a:gridCol>
              </a:tblGrid>
              <a:tr h="4803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Correlation Value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P-value &lt; 0.05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76307"/>
                  </a:ext>
                </a:extLst>
              </a:tr>
              <a:tr h="7155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공시지가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0.4636333016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948854"/>
                  </a:ext>
                </a:extLst>
              </a:tr>
              <a:tr h="7155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총 학교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0.7278438546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05791"/>
                  </a:ext>
                </a:extLst>
              </a:tr>
              <a:tr h="7155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총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0.6778813512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940506"/>
                  </a:ext>
                </a:extLst>
              </a:tr>
              <a:tr h="7155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평균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0.3447202561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잘풀리는오늘 Medium" panose="02020603020101020101" pitchFamily="18" charset="-127"/>
                          <a:ea typeface="잘풀리는오늘 Medium" panose="020206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492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87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9006060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정책변경 효능 시뮬레이션</a:t>
            </a:r>
            <a:endParaRPr lang="ko-KR" altLang="en-US" sz="14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13310F-CFED-4684-B9E7-7D3EB1F0AF55}"/>
              </a:ext>
            </a:extLst>
          </p:cNvPr>
          <p:cNvSpPr txBox="1"/>
          <p:nvPr/>
        </p:nvSpPr>
        <p:spPr>
          <a:xfrm>
            <a:off x="10158740" y="245580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4C8F8B-EA11-49A7-9749-C807D5102A7F}"/>
              </a:ext>
            </a:extLst>
          </p:cNvPr>
          <p:cNvGrpSpPr/>
          <p:nvPr/>
        </p:nvGrpSpPr>
        <p:grpSpPr>
          <a:xfrm>
            <a:off x="891817" y="2217311"/>
            <a:ext cx="10409852" cy="3228244"/>
            <a:chOff x="456073" y="2872404"/>
            <a:chExt cx="10409852" cy="322824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6FA619-54EB-4502-ABE4-2614DB94396F}"/>
                </a:ext>
              </a:extLst>
            </p:cNvPr>
            <p:cNvSpPr txBox="1"/>
            <p:nvPr/>
          </p:nvSpPr>
          <p:spPr>
            <a:xfrm>
              <a:off x="456073" y="3171347"/>
              <a:ext cx="1464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CASE 1.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4909BCF-F58D-49E6-99A7-B3BE51909DE7}"/>
                </a:ext>
              </a:extLst>
            </p:cNvPr>
            <p:cNvSpPr/>
            <p:nvPr/>
          </p:nvSpPr>
          <p:spPr>
            <a:xfrm>
              <a:off x="8333320" y="3221309"/>
              <a:ext cx="2532605" cy="2390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자유형 25">
              <a:extLst>
                <a:ext uri="{FF2B5EF4-FFF2-40B4-BE49-F238E27FC236}">
                  <a16:creationId xmlns:a16="http://schemas.microsoft.com/office/drawing/2014/main" id="{4F8F447E-D036-4AC1-B413-70A07F717636}"/>
                </a:ext>
              </a:extLst>
            </p:cNvPr>
            <p:cNvSpPr/>
            <p:nvPr/>
          </p:nvSpPr>
          <p:spPr>
            <a:xfrm>
              <a:off x="2085447" y="2872404"/>
              <a:ext cx="5258942" cy="1294607"/>
            </a:xfrm>
            <a:custGeom>
              <a:avLst/>
              <a:gdLst>
                <a:gd name="connsiteX0" fmla="*/ 535668 w 3517661"/>
                <a:gd name="connsiteY0" fmla="*/ 0 h 1071336"/>
                <a:gd name="connsiteX1" fmla="*/ 2991303 w 3517661"/>
                <a:gd name="connsiteY1" fmla="*/ 0 h 1071336"/>
                <a:gd name="connsiteX2" fmla="*/ 3516088 w 3517661"/>
                <a:gd name="connsiteY2" fmla="*/ 427713 h 1071336"/>
                <a:gd name="connsiteX3" fmla="*/ 3517661 w 3517661"/>
                <a:gd name="connsiteY3" fmla="*/ 443309 h 1071336"/>
                <a:gd name="connsiteX4" fmla="*/ 3512924 w 3517661"/>
                <a:gd name="connsiteY4" fmla="*/ 463879 h 1071336"/>
                <a:gd name="connsiteX5" fmla="*/ 3487474 w 3517661"/>
                <a:gd name="connsiteY5" fmla="*/ 479862 h 1071336"/>
                <a:gd name="connsiteX6" fmla="*/ 3458637 w 3517661"/>
                <a:gd name="connsiteY6" fmla="*/ 471409 h 1071336"/>
                <a:gd name="connsiteX7" fmla="*/ 3446841 w 3517661"/>
                <a:gd name="connsiteY7" fmla="*/ 449915 h 1071336"/>
                <a:gd name="connsiteX8" fmla="*/ 3445977 w 3517661"/>
                <a:gd name="connsiteY8" fmla="*/ 441350 h 1071336"/>
                <a:gd name="connsiteX9" fmla="*/ 2987485 w 3517661"/>
                <a:gd name="connsiteY9" fmla="*/ 67668 h 1071336"/>
                <a:gd name="connsiteX10" fmla="*/ 539485 w 3517661"/>
                <a:gd name="connsiteY10" fmla="*/ 67668 h 1071336"/>
                <a:gd name="connsiteX11" fmla="*/ 71485 w 3517661"/>
                <a:gd name="connsiteY11" fmla="*/ 535668 h 1071336"/>
                <a:gd name="connsiteX12" fmla="*/ 539485 w 3517661"/>
                <a:gd name="connsiteY12" fmla="*/ 1003668 h 1071336"/>
                <a:gd name="connsiteX13" fmla="*/ 2987485 w 3517661"/>
                <a:gd name="connsiteY13" fmla="*/ 1003668 h 1071336"/>
                <a:gd name="connsiteX14" fmla="*/ 3387732 w 3517661"/>
                <a:gd name="connsiteY14" fmla="*/ 778344 h 1071336"/>
                <a:gd name="connsiteX15" fmla="*/ 3445364 w 3517661"/>
                <a:gd name="connsiteY15" fmla="*/ 631548 h 1071336"/>
                <a:gd name="connsiteX16" fmla="*/ 3457103 w 3517661"/>
                <a:gd name="connsiteY16" fmla="*/ 614885 h 1071336"/>
                <a:gd name="connsiteX17" fmla="*/ 3486705 w 3517661"/>
                <a:gd name="connsiteY17" fmla="*/ 609702 h 1071336"/>
                <a:gd name="connsiteX18" fmla="*/ 3510212 w 3517661"/>
                <a:gd name="connsiteY18" fmla="*/ 628423 h 1071336"/>
                <a:gd name="connsiteX19" fmla="*/ 3513113 w 3517661"/>
                <a:gd name="connsiteY19" fmla="*/ 653643 h 1071336"/>
                <a:gd name="connsiteX20" fmla="*/ 3489815 w 3517661"/>
                <a:gd name="connsiteY20" fmla="*/ 732084 h 1071336"/>
                <a:gd name="connsiteX21" fmla="*/ 2991303 w 3517661"/>
                <a:gd name="connsiteY21" fmla="*/ 1071336 h 1071336"/>
                <a:gd name="connsiteX22" fmla="*/ 535668 w 3517661"/>
                <a:gd name="connsiteY22" fmla="*/ 1071336 h 1071336"/>
                <a:gd name="connsiteX23" fmla="*/ 0 w 3517661"/>
                <a:gd name="connsiteY23" fmla="*/ 535668 h 1071336"/>
                <a:gd name="connsiteX24" fmla="*/ 535668 w 3517661"/>
                <a:gd name="connsiteY24" fmla="*/ 0 h 107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7661" h="1071336">
                  <a:moveTo>
                    <a:pt x="535668" y="0"/>
                  </a:moveTo>
                  <a:lnTo>
                    <a:pt x="2991303" y="0"/>
                  </a:lnTo>
                  <a:cubicBezTo>
                    <a:pt x="3250164" y="0"/>
                    <a:pt x="3466139" y="183618"/>
                    <a:pt x="3516088" y="427713"/>
                  </a:cubicBezTo>
                  <a:lnTo>
                    <a:pt x="3517661" y="443309"/>
                  </a:lnTo>
                  <a:lnTo>
                    <a:pt x="3512924" y="463879"/>
                  </a:lnTo>
                  <a:cubicBezTo>
                    <a:pt x="3507024" y="472393"/>
                    <a:pt x="3498074" y="478392"/>
                    <a:pt x="3487474" y="479862"/>
                  </a:cubicBezTo>
                  <a:cubicBezTo>
                    <a:pt x="3476875" y="481332"/>
                    <a:pt x="3466631" y="477995"/>
                    <a:pt x="3458637" y="471409"/>
                  </a:cubicBezTo>
                  <a:lnTo>
                    <a:pt x="3446841" y="449915"/>
                  </a:lnTo>
                  <a:lnTo>
                    <a:pt x="3445977" y="441350"/>
                  </a:lnTo>
                  <a:cubicBezTo>
                    <a:pt x="3402338" y="228090"/>
                    <a:pt x="3213646" y="67668"/>
                    <a:pt x="2987485" y="67668"/>
                  </a:cubicBezTo>
                  <a:lnTo>
                    <a:pt x="539485" y="67668"/>
                  </a:lnTo>
                  <a:cubicBezTo>
                    <a:pt x="281016" y="67668"/>
                    <a:pt x="71485" y="277199"/>
                    <a:pt x="71485" y="535668"/>
                  </a:cubicBezTo>
                  <a:cubicBezTo>
                    <a:pt x="71485" y="794137"/>
                    <a:pt x="281016" y="1003668"/>
                    <a:pt x="539485" y="1003668"/>
                  </a:cubicBezTo>
                  <a:lnTo>
                    <a:pt x="2987485" y="1003668"/>
                  </a:lnTo>
                  <a:cubicBezTo>
                    <a:pt x="3157106" y="1003668"/>
                    <a:pt x="3305650" y="913431"/>
                    <a:pt x="3387732" y="778344"/>
                  </a:cubicBezTo>
                  <a:lnTo>
                    <a:pt x="3445364" y="631548"/>
                  </a:lnTo>
                  <a:lnTo>
                    <a:pt x="3457103" y="614885"/>
                  </a:lnTo>
                  <a:cubicBezTo>
                    <a:pt x="3465782" y="609232"/>
                    <a:pt x="3476335" y="607059"/>
                    <a:pt x="3486705" y="609702"/>
                  </a:cubicBezTo>
                  <a:cubicBezTo>
                    <a:pt x="3497073" y="612345"/>
                    <a:pt x="3505298" y="619305"/>
                    <a:pt x="3510212" y="628423"/>
                  </a:cubicBezTo>
                  <a:lnTo>
                    <a:pt x="3513113" y="653643"/>
                  </a:lnTo>
                  <a:lnTo>
                    <a:pt x="3489815" y="732084"/>
                  </a:lnTo>
                  <a:cubicBezTo>
                    <a:pt x="3411475" y="930754"/>
                    <a:pt x="3217807" y="1071336"/>
                    <a:pt x="2991303" y="1071336"/>
                  </a:cubicBezTo>
                  <a:lnTo>
                    <a:pt x="535668" y="1071336"/>
                  </a:lnTo>
                  <a:cubicBezTo>
                    <a:pt x="239827" y="1071336"/>
                    <a:pt x="0" y="831509"/>
                    <a:pt x="0" y="535668"/>
                  </a:cubicBezTo>
                  <a:cubicBezTo>
                    <a:pt x="0" y="239827"/>
                    <a:pt x="239827" y="0"/>
                    <a:pt x="5356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kern="0" spc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전체 음식점으로 정책 적용 범위를 </a:t>
              </a:r>
              <a:endParaRPr lang="en-US" altLang="ko-KR" sz="24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잘풀리는오늘OTF Medium" panose="02020503020101020101" pitchFamily="18" charset="-127"/>
                <a:ea typeface="잘풀리는오늘OTF Medium" panose="020205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kern="0" spc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확대 했을 경우</a:t>
              </a:r>
            </a:p>
          </p:txBody>
        </p:sp>
        <p:cxnSp>
          <p:nvCxnSpPr>
            <p:cNvPr id="35" name="구부러진 연결선 26">
              <a:extLst>
                <a:ext uri="{FF2B5EF4-FFF2-40B4-BE49-F238E27FC236}">
                  <a16:creationId xmlns:a16="http://schemas.microsoft.com/office/drawing/2014/main" id="{32535983-8164-4E2D-901F-BF04B359139F}"/>
                </a:ext>
              </a:extLst>
            </p:cNvPr>
            <p:cNvCxnSpPr>
              <a:cxnSpLocks/>
            </p:cNvCxnSpPr>
            <p:nvPr/>
          </p:nvCxnSpPr>
          <p:spPr>
            <a:xfrm>
              <a:off x="7337305" y="3468038"/>
              <a:ext cx="996013" cy="98374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514992C-7574-4B6B-A9EF-76C2FACC8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8524" y="3543131"/>
              <a:ext cx="322195" cy="30201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자유형 45">
              <a:extLst>
                <a:ext uri="{FF2B5EF4-FFF2-40B4-BE49-F238E27FC236}">
                  <a16:creationId xmlns:a16="http://schemas.microsoft.com/office/drawing/2014/main" id="{15F5D09A-31DD-46D7-8015-91EDF8F4E7FA}"/>
                </a:ext>
              </a:extLst>
            </p:cNvPr>
            <p:cNvSpPr/>
            <p:nvPr/>
          </p:nvSpPr>
          <p:spPr>
            <a:xfrm>
              <a:off x="2085447" y="4806041"/>
              <a:ext cx="5258942" cy="1294607"/>
            </a:xfrm>
            <a:custGeom>
              <a:avLst/>
              <a:gdLst>
                <a:gd name="connsiteX0" fmla="*/ 535668 w 3517661"/>
                <a:gd name="connsiteY0" fmla="*/ 0 h 1071336"/>
                <a:gd name="connsiteX1" fmla="*/ 2991303 w 3517661"/>
                <a:gd name="connsiteY1" fmla="*/ 0 h 1071336"/>
                <a:gd name="connsiteX2" fmla="*/ 3516088 w 3517661"/>
                <a:gd name="connsiteY2" fmla="*/ 427713 h 1071336"/>
                <a:gd name="connsiteX3" fmla="*/ 3517661 w 3517661"/>
                <a:gd name="connsiteY3" fmla="*/ 443309 h 1071336"/>
                <a:gd name="connsiteX4" fmla="*/ 3512924 w 3517661"/>
                <a:gd name="connsiteY4" fmla="*/ 463879 h 1071336"/>
                <a:gd name="connsiteX5" fmla="*/ 3487474 w 3517661"/>
                <a:gd name="connsiteY5" fmla="*/ 479862 h 1071336"/>
                <a:gd name="connsiteX6" fmla="*/ 3458637 w 3517661"/>
                <a:gd name="connsiteY6" fmla="*/ 471409 h 1071336"/>
                <a:gd name="connsiteX7" fmla="*/ 3446841 w 3517661"/>
                <a:gd name="connsiteY7" fmla="*/ 449915 h 1071336"/>
                <a:gd name="connsiteX8" fmla="*/ 3445977 w 3517661"/>
                <a:gd name="connsiteY8" fmla="*/ 441350 h 1071336"/>
                <a:gd name="connsiteX9" fmla="*/ 2987485 w 3517661"/>
                <a:gd name="connsiteY9" fmla="*/ 67668 h 1071336"/>
                <a:gd name="connsiteX10" fmla="*/ 539485 w 3517661"/>
                <a:gd name="connsiteY10" fmla="*/ 67668 h 1071336"/>
                <a:gd name="connsiteX11" fmla="*/ 71485 w 3517661"/>
                <a:gd name="connsiteY11" fmla="*/ 535668 h 1071336"/>
                <a:gd name="connsiteX12" fmla="*/ 539485 w 3517661"/>
                <a:gd name="connsiteY12" fmla="*/ 1003668 h 1071336"/>
                <a:gd name="connsiteX13" fmla="*/ 2987485 w 3517661"/>
                <a:gd name="connsiteY13" fmla="*/ 1003668 h 1071336"/>
                <a:gd name="connsiteX14" fmla="*/ 3387732 w 3517661"/>
                <a:gd name="connsiteY14" fmla="*/ 778344 h 1071336"/>
                <a:gd name="connsiteX15" fmla="*/ 3445364 w 3517661"/>
                <a:gd name="connsiteY15" fmla="*/ 631548 h 1071336"/>
                <a:gd name="connsiteX16" fmla="*/ 3457103 w 3517661"/>
                <a:gd name="connsiteY16" fmla="*/ 614885 h 1071336"/>
                <a:gd name="connsiteX17" fmla="*/ 3486705 w 3517661"/>
                <a:gd name="connsiteY17" fmla="*/ 609702 h 1071336"/>
                <a:gd name="connsiteX18" fmla="*/ 3510212 w 3517661"/>
                <a:gd name="connsiteY18" fmla="*/ 628423 h 1071336"/>
                <a:gd name="connsiteX19" fmla="*/ 3513113 w 3517661"/>
                <a:gd name="connsiteY19" fmla="*/ 653643 h 1071336"/>
                <a:gd name="connsiteX20" fmla="*/ 3489815 w 3517661"/>
                <a:gd name="connsiteY20" fmla="*/ 732084 h 1071336"/>
                <a:gd name="connsiteX21" fmla="*/ 2991303 w 3517661"/>
                <a:gd name="connsiteY21" fmla="*/ 1071336 h 1071336"/>
                <a:gd name="connsiteX22" fmla="*/ 535668 w 3517661"/>
                <a:gd name="connsiteY22" fmla="*/ 1071336 h 1071336"/>
                <a:gd name="connsiteX23" fmla="*/ 0 w 3517661"/>
                <a:gd name="connsiteY23" fmla="*/ 535668 h 1071336"/>
                <a:gd name="connsiteX24" fmla="*/ 535668 w 3517661"/>
                <a:gd name="connsiteY24" fmla="*/ 0 h 107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7661" h="1071336">
                  <a:moveTo>
                    <a:pt x="535668" y="0"/>
                  </a:moveTo>
                  <a:lnTo>
                    <a:pt x="2991303" y="0"/>
                  </a:lnTo>
                  <a:cubicBezTo>
                    <a:pt x="3250164" y="0"/>
                    <a:pt x="3466139" y="183618"/>
                    <a:pt x="3516088" y="427713"/>
                  </a:cubicBezTo>
                  <a:lnTo>
                    <a:pt x="3517661" y="443309"/>
                  </a:lnTo>
                  <a:lnTo>
                    <a:pt x="3512924" y="463879"/>
                  </a:lnTo>
                  <a:cubicBezTo>
                    <a:pt x="3507024" y="472393"/>
                    <a:pt x="3498074" y="478392"/>
                    <a:pt x="3487474" y="479862"/>
                  </a:cubicBezTo>
                  <a:cubicBezTo>
                    <a:pt x="3476875" y="481332"/>
                    <a:pt x="3466631" y="477995"/>
                    <a:pt x="3458637" y="471409"/>
                  </a:cubicBezTo>
                  <a:lnTo>
                    <a:pt x="3446841" y="449915"/>
                  </a:lnTo>
                  <a:lnTo>
                    <a:pt x="3445977" y="441350"/>
                  </a:lnTo>
                  <a:cubicBezTo>
                    <a:pt x="3402338" y="228090"/>
                    <a:pt x="3213646" y="67668"/>
                    <a:pt x="2987485" y="67668"/>
                  </a:cubicBezTo>
                  <a:lnTo>
                    <a:pt x="539485" y="67668"/>
                  </a:lnTo>
                  <a:cubicBezTo>
                    <a:pt x="281016" y="67668"/>
                    <a:pt x="71485" y="277199"/>
                    <a:pt x="71485" y="535668"/>
                  </a:cubicBezTo>
                  <a:cubicBezTo>
                    <a:pt x="71485" y="794137"/>
                    <a:pt x="281016" y="1003668"/>
                    <a:pt x="539485" y="1003668"/>
                  </a:cubicBezTo>
                  <a:lnTo>
                    <a:pt x="2987485" y="1003668"/>
                  </a:lnTo>
                  <a:cubicBezTo>
                    <a:pt x="3157106" y="1003668"/>
                    <a:pt x="3305650" y="913431"/>
                    <a:pt x="3387732" y="778344"/>
                  </a:cubicBezTo>
                  <a:lnTo>
                    <a:pt x="3445364" y="631548"/>
                  </a:lnTo>
                  <a:lnTo>
                    <a:pt x="3457103" y="614885"/>
                  </a:lnTo>
                  <a:cubicBezTo>
                    <a:pt x="3465782" y="609232"/>
                    <a:pt x="3476335" y="607059"/>
                    <a:pt x="3486705" y="609702"/>
                  </a:cubicBezTo>
                  <a:cubicBezTo>
                    <a:pt x="3497073" y="612345"/>
                    <a:pt x="3505298" y="619305"/>
                    <a:pt x="3510212" y="628423"/>
                  </a:cubicBezTo>
                  <a:lnTo>
                    <a:pt x="3513113" y="653643"/>
                  </a:lnTo>
                  <a:lnTo>
                    <a:pt x="3489815" y="732084"/>
                  </a:lnTo>
                  <a:cubicBezTo>
                    <a:pt x="3411475" y="930754"/>
                    <a:pt x="3217807" y="1071336"/>
                    <a:pt x="2991303" y="1071336"/>
                  </a:cubicBezTo>
                  <a:lnTo>
                    <a:pt x="535668" y="1071336"/>
                  </a:lnTo>
                  <a:cubicBezTo>
                    <a:pt x="239827" y="1071336"/>
                    <a:pt x="0" y="831509"/>
                    <a:pt x="0" y="535668"/>
                  </a:cubicBezTo>
                  <a:cubicBezTo>
                    <a:pt x="0" y="239827"/>
                    <a:pt x="239827" y="0"/>
                    <a:pt x="53566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한 끼당 지원 가격을 인상했을 경우</a:t>
              </a:r>
            </a:p>
          </p:txBody>
        </p:sp>
        <p:cxnSp>
          <p:nvCxnSpPr>
            <p:cNvPr id="40" name="구부러진 연결선 47">
              <a:extLst>
                <a:ext uri="{FF2B5EF4-FFF2-40B4-BE49-F238E27FC236}">
                  <a16:creationId xmlns:a16="http://schemas.microsoft.com/office/drawing/2014/main" id="{58DB17C3-75E2-45B1-ABF3-47D04F6778E9}"/>
                </a:ext>
              </a:extLst>
            </p:cNvPr>
            <p:cNvCxnSpPr>
              <a:cxnSpLocks/>
              <a:stCxn id="38" idx="5"/>
              <a:endCxn id="33" idx="2"/>
            </p:cNvCxnSpPr>
            <p:nvPr/>
          </p:nvCxnSpPr>
          <p:spPr>
            <a:xfrm flipV="1">
              <a:off x="7299259" y="4416697"/>
              <a:ext cx="1034061" cy="969211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D1B83F6-75D8-4F73-96B4-8A4D61E53095}"/>
                </a:ext>
              </a:extLst>
            </p:cNvPr>
            <p:cNvSpPr/>
            <p:nvPr/>
          </p:nvSpPr>
          <p:spPr>
            <a:xfrm>
              <a:off x="8458746" y="3852214"/>
              <a:ext cx="2281753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정책변경 효능</a:t>
              </a:r>
              <a:endParaRPr lang="en-US" altLang="ko-KR" sz="2400" b="1" i="1" kern="0" dirty="0">
                <a:solidFill>
                  <a:prstClr val="white"/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Simulation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81E42B-8B7E-4A15-9A96-1BA4780A5D78}"/>
                </a:ext>
              </a:extLst>
            </p:cNvPr>
            <p:cNvSpPr txBox="1"/>
            <p:nvPr/>
          </p:nvSpPr>
          <p:spPr>
            <a:xfrm>
              <a:off x="456073" y="5191734"/>
              <a:ext cx="14648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CASE 2.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1E5056-33CE-456F-B079-46132EA32D49}"/>
              </a:ext>
            </a:extLst>
          </p:cNvPr>
          <p:cNvGrpSpPr/>
          <p:nvPr/>
        </p:nvGrpSpPr>
        <p:grpSpPr>
          <a:xfrm>
            <a:off x="1675492" y="1021571"/>
            <a:ext cx="9503515" cy="523220"/>
            <a:chOff x="1507230" y="1005427"/>
            <a:chExt cx="9503515" cy="523220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C074FC33-3DFC-400A-9E09-64073B762757}"/>
                </a:ext>
              </a:extLst>
            </p:cNvPr>
            <p:cNvSpPr/>
            <p:nvPr/>
          </p:nvSpPr>
          <p:spPr>
            <a:xfrm>
              <a:off x="1806629" y="1288950"/>
              <a:ext cx="1795139" cy="199465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17F9EB16-C017-459E-80E9-47BAE8087F3D}"/>
                </a:ext>
              </a:extLst>
            </p:cNvPr>
            <p:cNvSpPr/>
            <p:nvPr/>
          </p:nvSpPr>
          <p:spPr>
            <a:xfrm>
              <a:off x="6566173" y="1298344"/>
              <a:ext cx="3691934" cy="190071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C5DBC-CDA5-4BEC-836A-A1C2EE4DD524}"/>
                </a:ext>
              </a:extLst>
            </p:cNvPr>
            <p:cNvSpPr txBox="1"/>
            <p:nvPr/>
          </p:nvSpPr>
          <p:spPr>
            <a:xfrm>
              <a:off x="1507230" y="1005427"/>
              <a:ext cx="9503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타지역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정책을 기반으로 한 전주시 정책변경 효능 시뮬레이션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607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A39763-3484-4585-AE5E-B4BB1A6BCB5A}"/>
              </a:ext>
            </a:extLst>
          </p:cNvPr>
          <p:cNvGrpSpPr/>
          <p:nvPr/>
        </p:nvGrpSpPr>
        <p:grpSpPr>
          <a:xfrm>
            <a:off x="2413262" y="642196"/>
            <a:ext cx="8091665" cy="676532"/>
            <a:chOff x="2413262" y="642196"/>
            <a:chExt cx="8091665" cy="676532"/>
          </a:xfrm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B2E5BD-6523-49B6-92F1-BC8D558A56F7}"/>
                </a:ext>
              </a:extLst>
            </p:cNvPr>
            <p:cNvSpPr/>
            <p:nvPr/>
          </p:nvSpPr>
          <p:spPr>
            <a:xfrm>
              <a:off x="7537162" y="1100382"/>
              <a:ext cx="1719959" cy="208919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CA5D1D-5C5F-494F-A6C2-7B95E8F8CE4D}"/>
                </a:ext>
              </a:extLst>
            </p:cNvPr>
            <p:cNvSpPr txBox="1"/>
            <p:nvPr/>
          </p:nvSpPr>
          <p:spPr>
            <a:xfrm>
              <a:off x="2413262" y="642196"/>
              <a:ext cx="8091665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1.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 음식점으로 확대 시 음식점 접근성 지수</a:t>
              </a:r>
            </a:p>
          </p:txBody>
        </p:sp>
      </p:grp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795291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CASE 1 :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전체 음식점으로 정책 적용 범위를 확대 했을 경우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29" name="_x428691816">
            <a:extLst>
              <a:ext uri="{FF2B5EF4-FFF2-40B4-BE49-F238E27FC236}">
                <a16:creationId xmlns:a16="http://schemas.microsoft.com/office/drawing/2014/main" id="{83951FF3-5FEF-41D7-9F4C-35F3D3310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9385" r="11864" b="3729"/>
          <a:stretch/>
        </p:blipFill>
        <p:spPr bwMode="auto">
          <a:xfrm>
            <a:off x="1227483" y="1575285"/>
            <a:ext cx="4323720" cy="41062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8692608">
            <a:extLst>
              <a:ext uri="{FF2B5EF4-FFF2-40B4-BE49-F238E27FC236}">
                <a16:creationId xmlns:a16="http://schemas.microsoft.com/office/drawing/2014/main" id="{48C36ECD-A2DB-4E5A-B77D-40E8F9A1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" t="6608" r="22142" b="13848"/>
          <a:stretch/>
        </p:blipFill>
        <p:spPr bwMode="auto">
          <a:xfrm>
            <a:off x="5777302" y="1575285"/>
            <a:ext cx="4323720" cy="409353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6CE28-FB53-49FD-B787-B723E9899630}"/>
              </a:ext>
            </a:extLst>
          </p:cNvPr>
          <p:cNvSpPr txBox="1"/>
          <p:nvPr/>
        </p:nvSpPr>
        <p:spPr>
          <a:xfrm>
            <a:off x="1601731" y="5934320"/>
            <a:ext cx="28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전체 음식점으로 정책을 확대 </a:t>
            </a:r>
          </a:p>
        </p:txBody>
      </p:sp>
      <p:pic>
        <p:nvPicPr>
          <p:cNvPr id="14" name="그래픽 13" descr="시계 방향으로 굽은 화살표 단색으로 채워진">
            <a:extLst>
              <a:ext uri="{FF2B5EF4-FFF2-40B4-BE49-F238E27FC236}">
                <a16:creationId xmlns:a16="http://schemas.microsoft.com/office/drawing/2014/main" id="{3CD9BC1A-F94F-4526-A86A-7AC5EBD23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9222" y="5018210"/>
            <a:ext cx="1832219" cy="18322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2D8F32-D613-46BB-B708-B24A2FA02DCC}"/>
              </a:ext>
            </a:extLst>
          </p:cNvPr>
          <p:cNvSpPr txBox="1"/>
          <p:nvPr/>
        </p:nvSpPr>
        <p:spPr>
          <a:xfrm>
            <a:off x="4566872" y="5733388"/>
            <a:ext cx="56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접근성 지수 평균 약 </a:t>
            </a:r>
            <a:r>
              <a:rPr lang="en-US" altLang="ko-KR" sz="4000" dirty="0">
                <a:solidFill>
                  <a:srgbClr val="C00000"/>
                </a:solidFill>
                <a:highlight>
                  <a:srgbClr val="F3F2F1"/>
                </a:highlight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13.3</a:t>
            </a:r>
            <a:r>
              <a:rPr lang="ko-KR" altLang="en-US" sz="4000" dirty="0">
                <a:solidFill>
                  <a:srgbClr val="C00000"/>
                </a:solidFill>
                <a:highlight>
                  <a:srgbClr val="F3F2F1"/>
                </a:highlight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배</a:t>
            </a:r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 증가</a:t>
            </a:r>
          </a:p>
        </p:txBody>
      </p:sp>
      <p:pic>
        <p:nvPicPr>
          <p:cNvPr id="16" name="_x428692608">
            <a:extLst>
              <a:ext uri="{FF2B5EF4-FFF2-40B4-BE49-F238E27FC236}">
                <a16:creationId xmlns:a16="http://schemas.microsoft.com/office/drawing/2014/main" id="{9E7B1F47-31EA-4941-B83E-2C331E318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1" t="3642" r="1578" b="4298"/>
          <a:stretch/>
        </p:blipFill>
        <p:spPr bwMode="auto">
          <a:xfrm>
            <a:off x="10327121" y="1639850"/>
            <a:ext cx="921635" cy="40935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EAB2E5BD-6523-49B6-92F1-BC8D558A56F7}"/>
              </a:ext>
            </a:extLst>
          </p:cNvPr>
          <p:cNvSpPr/>
          <p:nvPr/>
        </p:nvSpPr>
        <p:spPr>
          <a:xfrm>
            <a:off x="6735178" y="1308981"/>
            <a:ext cx="1511200" cy="210550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A5D1D-5C5F-494F-A6C2-7B95E8F8CE4D}"/>
              </a:ext>
            </a:extLst>
          </p:cNvPr>
          <p:cNvSpPr txBox="1"/>
          <p:nvPr/>
        </p:nvSpPr>
        <p:spPr>
          <a:xfrm>
            <a:off x="3124879" y="842999"/>
            <a:ext cx="695384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2. K-Means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이용한 군집 분석 결과</a:t>
            </a:r>
          </a:p>
        </p:txBody>
      </p:sp>
      <p:pic>
        <p:nvPicPr>
          <p:cNvPr id="24" name="그래픽 23" descr="시계 방향으로 굽은 화살표 단색으로 채워진">
            <a:extLst>
              <a:ext uri="{FF2B5EF4-FFF2-40B4-BE49-F238E27FC236}">
                <a16:creationId xmlns:a16="http://schemas.microsoft.com/office/drawing/2014/main" id="{EFCBFB64-8966-4248-BD43-B74572238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8416" y="5461631"/>
            <a:ext cx="1511200" cy="1511200"/>
          </a:xfrm>
          <a:prstGeom prst="rect">
            <a:avLst/>
          </a:prstGeom>
        </p:spPr>
      </p:pic>
      <p:pic>
        <p:nvPicPr>
          <p:cNvPr id="2053" name="_x428681736">
            <a:extLst>
              <a:ext uri="{FF2B5EF4-FFF2-40B4-BE49-F238E27FC236}">
                <a16:creationId xmlns:a16="http://schemas.microsoft.com/office/drawing/2014/main" id="{2E64B3FA-97BF-474D-9A76-147D850A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04" y="1799218"/>
            <a:ext cx="4278386" cy="2824326"/>
          </a:xfrm>
          <a:prstGeom prst="rect">
            <a:avLst/>
          </a:prstGeom>
          <a:noFill/>
          <a:effectLst>
            <a:outerShdw blurRad="50800" dist="889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래픽 22" descr="시계 방향으로 굽은 화살표 단색으로 채워진">
            <a:extLst>
              <a:ext uri="{FF2B5EF4-FFF2-40B4-BE49-F238E27FC236}">
                <a16:creationId xmlns:a16="http://schemas.microsoft.com/office/drawing/2014/main" id="{D693E251-4284-4723-8049-A4B24F7D0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8475" y="4297522"/>
            <a:ext cx="1511200" cy="1511200"/>
          </a:xfrm>
          <a:prstGeom prst="rect">
            <a:avLst/>
          </a:prstGeom>
        </p:spPr>
      </p:pic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07;p14">
            <a:extLst>
              <a:ext uri="{FF2B5EF4-FFF2-40B4-BE49-F238E27FC236}">
                <a16:creationId xmlns:a16="http://schemas.microsoft.com/office/drawing/2014/main" id="{BA7DA2F6-9768-44AA-8D17-4EAD0F52191D}"/>
              </a:ext>
            </a:extLst>
          </p:cNvPr>
          <p:cNvSpPr txBox="1"/>
          <p:nvPr/>
        </p:nvSpPr>
        <p:spPr>
          <a:xfrm>
            <a:off x="293460" y="97955"/>
            <a:ext cx="795291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CASE 1 :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전체 음식점으로 정책 적용 범위를 확대 했을 경우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049" name="_x428731776">
            <a:extLst>
              <a:ext uri="{FF2B5EF4-FFF2-40B4-BE49-F238E27FC236}">
                <a16:creationId xmlns:a16="http://schemas.microsoft.com/office/drawing/2014/main" id="{520914F3-5F0A-45D8-A263-109CE1C3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90" y="1799218"/>
            <a:ext cx="4177717" cy="2799701"/>
          </a:xfrm>
          <a:prstGeom prst="rect">
            <a:avLst/>
          </a:prstGeom>
          <a:noFill/>
          <a:effectLst>
            <a:outerShdw blurRad="50800" dist="762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19B69-6BCA-4653-AF49-869DE1EC1093}"/>
              </a:ext>
            </a:extLst>
          </p:cNvPr>
          <p:cNvSpPr txBox="1"/>
          <p:nvPr/>
        </p:nvSpPr>
        <p:spPr>
          <a:xfrm>
            <a:off x="2858758" y="4682221"/>
            <a:ext cx="949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정책 시행 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296170-3CD5-408D-A7FF-D235294F78B1}"/>
              </a:ext>
            </a:extLst>
          </p:cNvPr>
          <p:cNvSpPr txBox="1"/>
          <p:nvPr/>
        </p:nvSpPr>
        <p:spPr>
          <a:xfrm>
            <a:off x="7771422" y="4706846"/>
            <a:ext cx="949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정책 시행 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9A4C8-C3FD-4882-A5BD-0D865AB64A1E}"/>
              </a:ext>
            </a:extLst>
          </p:cNvPr>
          <p:cNvSpPr txBox="1"/>
          <p:nvPr/>
        </p:nvSpPr>
        <p:spPr>
          <a:xfrm>
            <a:off x="2362347" y="5540412"/>
            <a:ext cx="28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전체 음식점으로 정책을 확대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40FB60-0A50-4083-AECA-777130990BAA}"/>
              </a:ext>
            </a:extLst>
          </p:cNvPr>
          <p:cNvSpPr txBox="1"/>
          <p:nvPr/>
        </p:nvSpPr>
        <p:spPr>
          <a:xfrm>
            <a:off x="5503383" y="4935545"/>
            <a:ext cx="369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우수지역 약 </a:t>
            </a:r>
            <a:r>
              <a:rPr lang="en-US" altLang="ko-KR" sz="4000" dirty="0">
                <a:solidFill>
                  <a:srgbClr val="C00000"/>
                </a:solidFill>
                <a:highlight>
                  <a:srgbClr val="F3F2F1"/>
                </a:highlight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7%</a:t>
            </a:r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20E8F-2BCF-4470-B18B-5C8896C02D0C}"/>
              </a:ext>
            </a:extLst>
          </p:cNvPr>
          <p:cNvSpPr txBox="1"/>
          <p:nvPr/>
        </p:nvSpPr>
        <p:spPr>
          <a:xfrm>
            <a:off x="5503383" y="5725078"/>
            <a:ext cx="398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취약지역 약 </a:t>
            </a: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highlight>
                  <a:srgbClr val="F3F2F1"/>
                </a:highlight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74%</a:t>
            </a:r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112525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EAB2E5BD-6523-49B6-92F1-BC8D558A56F7}"/>
              </a:ext>
            </a:extLst>
          </p:cNvPr>
          <p:cNvSpPr/>
          <p:nvPr/>
        </p:nvSpPr>
        <p:spPr>
          <a:xfrm>
            <a:off x="4368421" y="1200580"/>
            <a:ext cx="3410548" cy="219419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A5D1D-5C5F-494F-A6C2-7B95E8F8CE4D}"/>
              </a:ext>
            </a:extLst>
          </p:cNvPr>
          <p:cNvSpPr txBox="1"/>
          <p:nvPr/>
        </p:nvSpPr>
        <p:spPr>
          <a:xfrm>
            <a:off x="3554072" y="717226"/>
            <a:ext cx="5214105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3.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Getis-ord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Local G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</a:p>
        </p:txBody>
      </p: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07;p14">
            <a:extLst>
              <a:ext uri="{FF2B5EF4-FFF2-40B4-BE49-F238E27FC236}">
                <a16:creationId xmlns:a16="http://schemas.microsoft.com/office/drawing/2014/main" id="{D432797B-97B7-4290-8DD9-D841292507B5}"/>
              </a:ext>
            </a:extLst>
          </p:cNvPr>
          <p:cNvSpPr txBox="1"/>
          <p:nvPr/>
        </p:nvSpPr>
        <p:spPr>
          <a:xfrm>
            <a:off x="293460" y="97955"/>
            <a:ext cx="795291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CASE 1 :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전체 음식점으로 정책 적용 범위를 확대 했을 경우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073" name="_x428694408">
            <a:extLst>
              <a:ext uri="{FF2B5EF4-FFF2-40B4-BE49-F238E27FC236}">
                <a16:creationId xmlns:a16="http://schemas.microsoft.com/office/drawing/2014/main" id="{35C9F259-EECB-4449-BB7F-8221B4052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9" t="17552" r="8879" b="18393"/>
          <a:stretch/>
        </p:blipFill>
        <p:spPr bwMode="auto">
          <a:xfrm>
            <a:off x="2456154" y="1689843"/>
            <a:ext cx="7279689" cy="3478313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29CF7-6D21-4716-AE69-F26595808C80}"/>
              </a:ext>
            </a:extLst>
          </p:cNvPr>
          <p:cNvSpPr txBox="1"/>
          <p:nvPr/>
        </p:nvSpPr>
        <p:spPr>
          <a:xfrm>
            <a:off x="3870813" y="4717732"/>
            <a:ext cx="949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정책 시행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EA366-AD11-44BF-9C7A-C9BF591459E2}"/>
              </a:ext>
            </a:extLst>
          </p:cNvPr>
          <p:cNvSpPr txBox="1"/>
          <p:nvPr/>
        </p:nvSpPr>
        <p:spPr>
          <a:xfrm>
            <a:off x="8019997" y="4717732"/>
            <a:ext cx="949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정책 시행 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39CAA00-C958-4431-9E07-50A140D297F3}"/>
              </a:ext>
            </a:extLst>
          </p:cNvPr>
          <p:cNvSpPr/>
          <p:nvPr/>
        </p:nvSpPr>
        <p:spPr>
          <a:xfrm>
            <a:off x="8186690" y="3269201"/>
            <a:ext cx="1162975" cy="1099919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E35D27FB-7EA1-4FDD-96C3-B73CCDF1F92C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9349665" y="3819161"/>
            <a:ext cx="310680" cy="296437"/>
          </a:xfrm>
          <a:prstGeom prst="curved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679734-00A7-4FAA-AF69-7B1A6E52598C}"/>
              </a:ext>
            </a:extLst>
          </p:cNvPr>
          <p:cNvSpPr txBox="1"/>
          <p:nvPr/>
        </p:nvSpPr>
        <p:spPr>
          <a:xfrm>
            <a:off x="9569312" y="4089525"/>
            <a:ext cx="7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highlight>
                  <a:srgbClr val="FFFFFF"/>
                </a:highlight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OUT!</a:t>
            </a:r>
            <a:endParaRPr lang="ko-KR" altLang="en-US" dirty="0">
              <a:solidFill>
                <a:srgbClr val="0070C0"/>
              </a:solidFill>
              <a:highlight>
                <a:srgbClr val="FFFFFF"/>
              </a:highlight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9D0C4-BFA9-47BA-BA23-BEB40F3B8050}"/>
              </a:ext>
            </a:extLst>
          </p:cNvPr>
          <p:cNvSpPr txBox="1"/>
          <p:nvPr/>
        </p:nvSpPr>
        <p:spPr>
          <a:xfrm>
            <a:off x="2696357" y="5635117"/>
            <a:ext cx="679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취약지역이 </a:t>
            </a:r>
            <a:r>
              <a:rPr lang="ko-KR" altLang="en-US" sz="4000" dirty="0">
                <a:solidFill>
                  <a:srgbClr val="0070C0"/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줄고</a:t>
            </a:r>
            <a:r>
              <a:rPr lang="ko-KR" altLang="en-US" sz="2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 지역간 특색이 </a:t>
            </a:r>
            <a:r>
              <a:rPr lang="ko-KR" altLang="en-US" sz="2400" dirty="0" err="1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비슷해졌다는</a:t>
            </a:r>
            <a:r>
              <a:rPr lang="ko-KR" altLang="en-US" sz="2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 증거</a:t>
            </a:r>
          </a:p>
        </p:txBody>
      </p:sp>
    </p:spTree>
    <p:extLst>
      <p:ext uri="{BB962C8B-B14F-4D97-AF65-F5344CB8AC3E}">
        <p14:creationId xmlns:p14="http://schemas.microsoft.com/office/powerpoint/2010/main" val="405450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433DAE-000A-4EED-848F-FFCB87E5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" y="569549"/>
            <a:ext cx="6394467" cy="4033207"/>
          </a:xfrm>
          <a:prstGeom prst="rect">
            <a:avLst/>
          </a:prstGeom>
        </p:spPr>
      </p:pic>
      <p:pic>
        <p:nvPicPr>
          <p:cNvPr id="10" name="그림 9" descr="텍스트, 사람, 음식이(가) 표시된 사진&#10;&#10;자동 생성된 설명">
            <a:extLst>
              <a:ext uri="{FF2B5EF4-FFF2-40B4-BE49-F238E27FC236}">
                <a16:creationId xmlns:a16="http://schemas.microsoft.com/office/drawing/2014/main" id="{5F877658-E456-4BE9-839E-7E361CB9C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974" y="455208"/>
            <a:ext cx="5380654" cy="4741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4366F-EA7F-464B-B24C-4C4A61A7B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11" y="2097123"/>
            <a:ext cx="5949590" cy="44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15206118-0C40-44EE-B820-31689B97D197}"/>
              </a:ext>
            </a:extLst>
          </p:cNvPr>
          <p:cNvSpPr/>
          <p:nvPr/>
        </p:nvSpPr>
        <p:spPr>
          <a:xfrm>
            <a:off x="4970543" y="4782751"/>
            <a:ext cx="2250905" cy="203787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A5D1D-5C5F-494F-A6C2-7B95E8F8CE4D}"/>
              </a:ext>
            </a:extLst>
          </p:cNvPr>
          <p:cNvSpPr txBox="1"/>
          <p:nvPr/>
        </p:nvSpPr>
        <p:spPr>
          <a:xfrm>
            <a:off x="3113126" y="964054"/>
            <a:ext cx="6031990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4. Point Biserial Correlation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Google Shape;107;p14">
            <a:extLst>
              <a:ext uri="{FF2B5EF4-FFF2-40B4-BE49-F238E27FC236}">
                <a16:creationId xmlns:a16="http://schemas.microsoft.com/office/drawing/2014/main" id="{D432797B-97B7-4290-8DD9-D841292507B5}"/>
              </a:ext>
            </a:extLst>
          </p:cNvPr>
          <p:cNvSpPr txBox="1"/>
          <p:nvPr/>
        </p:nvSpPr>
        <p:spPr>
          <a:xfrm>
            <a:off x="293460" y="97955"/>
            <a:ext cx="7952918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CASE 1 :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전체 음식점으로 정책 적용 범위를 확대 했을 경우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9D0C4-BFA9-47BA-BA23-BEB40F3B8050}"/>
              </a:ext>
            </a:extLst>
          </p:cNvPr>
          <p:cNvSpPr txBox="1"/>
          <p:nvPr/>
        </p:nvSpPr>
        <p:spPr>
          <a:xfrm>
            <a:off x="2979794" y="4628862"/>
            <a:ext cx="684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새로운 정책이 자본적으로 취약한 지역의 아동에 대한 </a:t>
            </a:r>
            <a:endParaRPr lang="en-US" altLang="ko-KR" sz="24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310A8D-A382-45F9-B6EB-0133128147C1}"/>
              </a:ext>
            </a:extLst>
          </p:cNvPr>
          <p:cNvGraphicFramePr>
            <a:graphicFrameLocks noGrp="1"/>
          </p:cNvGraphicFramePr>
          <p:nvPr/>
        </p:nvGraphicFramePr>
        <p:xfrm>
          <a:off x="896221" y="2225053"/>
          <a:ext cx="5064773" cy="1768947"/>
        </p:xfrm>
        <a:graphic>
          <a:graphicData uri="http://schemas.openxmlformats.org/drawingml/2006/table">
            <a:tbl>
              <a:tblPr/>
              <a:tblGrid>
                <a:gridCol w="1465654">
                  <a:extLst>
                    <a:ext uri="{9D8B030D-6E8A-4147-A177-3AD203B41FA5}">
                      <a16:colId xmlns:a16="http://schemas.microsoft.com/office/drawing/2014/main" val="1005840268"/>
                    </a:ext>
                  </a:extLst>
                </a:gridCol>
                <a:gridCol w="1910824">
                  <a:extLst>
                    <a:ext uri="{9D8B030D-6E8A-4147-A177-3AD203B41FA5}">
                      <a16:colId xmlns:a16="http://schemas.microsoft.com/office/drawing/2014/main" val="1715775152"/>
                    </a:ext>
                  </a:extLst>
                </a:gridCol>
                <a:gridCol w="1688295">
                  <a:extLst>
                    <a:ext uri="{9D8B030D-6E8A-4147-A177-3AD203B41FA5}">
                      <a16:colId xmlns:a16="http://schemas.microsoft.com/office/drawing/2014/main" val="1577109364"/>
                    </a:ext>
                  </a:extLst>
                </a:gridCol>
              </a:tblGrid>
              <a:tr h="2639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현 정책 기반</a:t>
                      </a:r>
                      <a:endParaRPr lang="ko-KR" altLang="en-US" sz="10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Correlation Value</a:t>
                      </a:r>
                      <a:endParaRPr lang="en-US" sz="10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P-value &lt; 0.05</a:t>
                      </a:r>
                      <a:endParaRPr lang="en-US" sz="10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034868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공시지가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857336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총 학교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0.7278438546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47607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총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0.6778813512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9784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평균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0.3447202561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3644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5EEFFE-528D-40F3-BF7F-01F7BE04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86745"/>
              </p:ext>
            </p:extLst>
          </p:nvPr>
        </p:nvGraphicFramePr>
        <p:xfrm>
          <a:off x="6412577" y="2227081"/>
          <a:ext cx="5064773" cy="1768948"/>
        </p:xfrm>
        <a:graphic>
          <a:graphicData uri="http://schemas.openxmlformats.org/drawingml/2006/table">
            <a:tbl>
              <a:tblPr/>
              <a:tblGrid>
                <a:gridCol w="1465654">
                  <a:extLst>
                    <a:ext uri="{9D8B030D-6E8A-4147-A177-3AD203B41FA5}">
                      <a16:colId xmlns:a16="http://schemas.microsoft.com/office/drawing/2014/main" val="4191857518"/>
                    </a:ext>
                  </a:extLst>
                </a:gridCol>
                <a:gridCol w="1910824">
                  <a:extLst>
                    <a:ext uri="{9D8B030D-6E8A-4147-A177-3AD203B41FA5}">
                      <a16:colId xmlns:a16="http://schemas.microsoft.com/office/drawing/2014/main" val="3922794023"/>
                    </a:ext>
                  </a:extLst>
                </a:gridCol>
                <a:gridCol w="1688295">
                  <a:extLst>
                    <a:ext uri="{9D8B030D-6E8A-4147-A177-3AD203B41FA5}">
                      <a16:colId xmlns:a16="http://schemas.microsoft.com/office/drawing/2014/main" val="3432747627"/>
                    </a:ext>
                  </a:extLst>
                </a:gridCol>
              </a:tblGrid>
              <a:tr h="416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전체 음식점 정책</a:t>
                      </a:r>
                      <a:endParaRPr lang="ko-KR" altLang="en-US" sz="8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시뮬레이션 결과 기반</a:t>
                      </a:r>
                      <a:endParaRPr lang="ko-KR" altLang="en-US" sz="8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Correlation Value</a:t>
                      </a:r>
                      <a:endParaRPr lang="en-US" sz="10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P-value &lt; 0.05</a:t>
                      </a:r>
                      <a:endParaRPr lang="en-US" sz="1000" kern="0" spc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32233"/>
                  </a:ext>
                </a:extLst>
              </a:tr>
              <a:tr h="3382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공시지가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0" spc="0" dirty="0">
                        <a:solidFill>
                          <a:srgbClr val="C00000"/>
                        </a:solidFill>
                        <a:effectLst/>
                        <a:latin typeface="잘풀리는오늘OTF Medium" panose="02020503020101020101" pitchFamily="18" charset="-127"/>
                        <a:ea typeface="잘풀리는오늘OTF Medium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632895"/>
                  </a:ext>
                </a:extLst>
              </a:tr>
              <a:tr h="3382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총 학교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0.6775748527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58399"/>
                  </a:ext>
                </a:extLst>
              </a:tr>
              <a:tr h="3382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총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0.5953756255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967539"/>
                  </a:ext>
                </a:extLst>
              </a:tr>
              <a:tr h="3382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평균 식당 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0.6111836645</a:t>
                      </a:r>
                    </a:p>
                  </a:txBody>
                  <a:tcPr marL="28575" marR="28575" marT="19050" marB="190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잘풀리는오늘OTF Medium" panose="02020503020101020101" pitchFamily="18" charset="-127"/>
                          <a:ea typeface="잘풀리는오늘OTF Medium" panose="02020503020101020101" pitchFamily="18" charset="-127"/>
                        </a:rPr>
                        <a:t>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70296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7922B47-3B82-49DB-9E74-918F282ABE6D}"/>
              </a:ext>
            </a:extLst>
          </p:cNvPr>
          <p:cNvSpPr txBox="1"/>
          <p:nvPr/>
        </p:nvSpPr>
        <p:spPr>
          <a:xfrm>
            <a:off x="2612997" y="5279937"/>
            <a:ext cx="6184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5">
                    <a:lumMod val="50000"/>
                  </a:schemeClr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접근성 지수가 </a:t>
            </a:r>
            <a:r>
              <a:rPr lang="ko-KR" altLang="en-US" sz="40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증가할 가능성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F613FC-AAB1-4E0F-BFF4-0CD2E5289321}"/>
              </a:ext>
            </a:extLst>
          </p:cNvPr>
          <p:cNvSpPr txBox="1"/>
          <p:nvPr/>
        </p:nvSpPr>
        <p:spPr>
          <a:xfrm>
            <a:off x="8784405" y="4986538"/>
            <a:ext cx="1041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solidFill>
                  <a:srgbClr val="C00000"/>
                </a:solidFill>
                <a:latin typeface="+mj-ea"/>
                <a:ea typeface="+mj-ea"/>
              </a:rPr>
              <a:t>有</a:t>
            </a:r>
            <a:endParaRPr lang="ko-KR" altLang="en-US" sz="72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D3518-3E45-4B4A-AAB0-976748191770}"/>
              </a:ext>
            </a:extLst>
          </p:cNvPr>
          <p:cNvSpPr txBox="1"/>
          <p:nvPr/>
        </p:nvSpPr>
        <p:spPr>
          <a:xfrm>
            <a:off x="2612997" y="2492268"/>
            <a:ext cx="1499437" cy="337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C00000"/>
                </a:solidFill>
                <a:effectLst/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0.4636333016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1C7E261F-4966-45B1-BE8B-FF90BAB6322A}"/>
              </a:ext>
            </a:extLst>
          </p:cNvPr>
          <p:cNvSpPr/>
          <p:nvPr/>
        </p:nvSpPr>
        <p:spPr>
          <a:xfrm>
            <a:off x="906112" y="2205941"/>
            <a:ext cx="5064773" cy="1783863"/>
          </a:xfrm>
          <a:custGeom>
            <a:avLst/>
            <a:gdLst>
              <a:gd name="connsiteX0" fmla="*/ 1465240 w 5064773"/>
              <a:gd name="connsiteY0" fmla="*/ 282131 h 1783863"/>
              <a:gd name="connsiteX1" fmla="*/ 1465240 w 5064773"/>
              <a:gd name="connsiteY1" fmla="*/ 656784 h 1783863"/>
              <a:gd name="connsiteX2" fmla="*/ 3373939 w 5064773"/>
              <a:gd name="connsiteY2" fmla="*/ 656784 h 1783863"/>
              <a:gd name="connsiteX3" fmla="*/ 3373939 w 5064773"/>
              <a:gd name="connsiteY3" fmla="*/ 282131 h 1783863"/>
              <a:gd name="connsiteX4" fmla="*/ 0 w 5064773"/>
              <a:gd name="connsiteY4" fmla="*/ 0 h 1783863"/>
              <a:gd name="connsiteX5" fmla="*/ 5064773 w 5064773"/>
              <a:gd name="connsiteY5" fmla="*/ 0 h 1783863"/>
              <a:gd name="connsiteX6" fmla="*/ 5064773 w 5064773"/>
              <a:gd name="connsiteY6" fmla="*/ 1783863 h 1783863"/>
              <a:gd name="connsiteX7" fmla="*/ 0 w 5064773"/>
              <a:gd name="connsiteY7" fmla="*/ 1783863 h 178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4773" h="1783863">
                <a:moveTo>
                  <a:pt x="1465240" y="282131"/>
                </a:moveTo>
                <a:lnTo>
                  <a:pt x="1465240" y="656784"/>
                </a:lnTo>
                <a:lnTo>
                  <a:pt x="3373939" y="656784"/>
                </a:lnTo>
                <a:lnTo>
                  <a:pt x="3373939" y="282131"/>
                </a:lnTo>
                <a:close/>
                <a:moveTo>
                  <a:pt x="0" y="0"/>
                </a:moveTo>
                <a:lnTo>
                  <a:pt x="5064773" y="0"/>
                </a:lnTo>
                <a:lnTo>
                  <a:pt x="5064773" y="1783863"/>
                </a:lnTo>
                <a:lnTo>
                  <a:pt x="0" y="1783863"/>
                </a:lnTo>
                <a:close/>
              </a:path>
            </a:pathLst>
          </a:cu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5FB4652-FBCC-4195-9980-D7FBF696B30D}"/>
              </a:ext>
            </a:extLst>
          </p:cNvPr>
          <p:cNvSpPr/>
          <p:nvPr/>
        </p:nvSpPr>
        <p:spPr>
          <a:xfrm>
            <a:off x="6402686" y="2220994"/>
            <a:ext cx="5064773" cy="1783863"/>
          </a:xfrm>
          <a:custGeom>
            <a:avLst/>
            <a:gdLst>
              <a:gd name="connsiteX0" fmla="*/ 1468797 w 5064773"/>
              <a:gd name="connsiteY0" fmla="*/ 416655 h 1783863"/>
              <a:gd name="connsiteX1" fmla="*/ 1468797 w 5064773"/>
              <a:gd name="connsiteY1" fmla="*/ 754440 h 1783863"/>
              <a:gd name="connsiteX2" fmla="*/ 3377496 w 5064773"/>
              <a:gd name="connsiteY2" fmla="*/ 754440 h 1783863"/>
              <a:gd name="connsiteX3" fmla="*/ 3377496 w 5064773"/>
              <a:gd name="connsiteY3" fmla="*/ 416655 h 1783863"/>
              <a:gd name="connsiteX4" fmla="*/ 0 w 5064773"/>
              <a:gd name="connsiteY4" fmla="*/ 0 h 1783863"/>
              <a:gd name="connsiteX5" fmla="*/ 5064773 w 5064773"/>
              <a:gd name="connsiteY5" fmla="*/ 0 h 1783863"/>
              <a:gd name="connsiteX6" fmla="*/ 5064773 w 5064773"/>
              <a:gd name="connsiteY6" fmla="*/ 1783863 h 1783863"/>
              <a:gd name="connsiteX7" fmla="*/ 0 w 5064773"/>
              <a:gd name="connsiteY7" fmla="*/ 1783863 h 178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4773" h="1783863">
                <a:moveTo>
                  <a:pt x="1468797" y="416655"/>
                </a:moveTo>
                <a:lnTo>
                  <a:pt x="1468797" y="754440"/>
                </a:lnTo>
                <a:lnTo>
                  <a:pt x="3377496" y="754440"/>
                </a:lnTo>
                <a:lnTo>
                  <a:pt x="3377496" y="416655"/>
                </a:lnTo>
                <a:close/>
                <a:moveTo>
                  <a:pt x="0" y="0"/>
                </a:moveTo>
                <a:lnTo>
                  <a:pt x="5064773" y="0"/>
                </a:lnTo>
                <a:lnTo>
                  <a:pt x="5064773" y="1783863"/>
                </a:lnTo>
                <a:lnTo>
                  <a:pt x="0" y="1783863"/>
                </a:lnTo>
                <a:close/>
              </a:path>
            </a:pathLst>
          </a:cu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19D9E7-83BF-40C4-82CC-B6846B8FD6F7}"/>
              </a:ext>
            </a:extLst>
          </p:cNvPr>
          <p:cNvCxnSpPr>
            <a:cxnSpLocks/>
          </p:cNvCxnSpPr>
          <p:nvPr/>
        </p:nvCxnSpPr>
        <p:spPr>
          <a:xfrm>
            <a:off x="4297425" y="2614753"/>
            <a:ext cx="3663392" cy="97749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71F580-9566-44B8-906A-CE93D301F5F2}"/>
              </a:ext>
            </a:extLst>
          </p:cNvPr>
          <p:cNvSpPr txBox="1"/>
          <p:nvPr/>
        </p:nvSpPr>
        <p:spPr>
          <a:xfrm>
            <a:off x="8050382" y="2623803"/>
            <a:ext cx="1499437" cy="337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0" spc="0" dirty="0">
                <a:solidFill>
                  <a:srgbClr val="C00000"/>
                </a:solidFill>
                <a:effectLst/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- 0.4127460429</a:t>
            </a:r>
          </a:p>
        </p:txBody>
      </p:sp>
    </p:spTree>
    <p:extLst>
      <p:ext uri="{BB962C8B-B14F-4D97-AF65-F5344CB8AC3E}">
        <p14:creationId xmlns:p14="http://schemas.microsoft.com/office/powerpoint/2010/main" val="321481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6026360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CASE 2 : </a:t>
            </a:r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한 끼당 지원가격을 인상했을 경우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3FC2-FD08-4949-975B-76DDA596550D}"/>
              </a:ext>
            </a:extLst>
          </p:cNvPr>
          <p:cNvSpPr txBox="1"/>
          <p:nvPr/>
        </p:nvSpPr>
        <p:spPr>
          <a:xfrm>
            <a:off x="10078720" y="239484"/>
            <a:ext cx="213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과정 및 결과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C5C6C1-3CEB-481F-8CCA-2FE18533E038}"/>
              </a:ext>
            </a:extLst>
          </p:cNvPr>
          <p:cNvGrpSpPr/>
          <p:nvPr/>
        </p:nvGrpSpPr>
        <p:grpSpPr>
          <a:xfrm>
            <a:off x="2984562" y="5693624"/>
            <a:ext cx="6526508" cy="827364"/>
            <a:chOff x="2704289" y="5448302"/>
            <a:chExt cx="6526508" cy="827364"/>
          </a:xfrm>
        </p:grpSpPr>
        <p:pic>
          <p:nvPicPr>
            <p:cNvPr id="14" name="그래픽 13" descr="시계 방향으로 굽은 화살표 단색으로 채워진">
              <a:extLst>
                <a:ext uri="{FF2B5EF4-FFF2-40B4-BE49-F238E27FC236}">
                  <a16:creationId xmlns:a16="http://schemas.microsoft.com/office/drawing/2014/main" id="{3CD9BC1A-F94F-4526-A86A-7AC5EBD23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41704" y="5448302"/>
              <a:ext cx="827364" cy="827364"/>
            </a:xfrm>
            <a:prstGeom prst="rect">
              <a:avLst/>
            </a:prstGeom>
          </p:spPr>
        </p:pic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EAB2E5BD-6523-49B6-92F1-BC8D558A56F7}"/>
                </a:ext>
              </a:extLst>
            </p:cNvPr>
            <p:cNvSpPr/>
            <p:nvPr/>
          </p:nvSpPr>
          <p:spPr>
            <a:xfrm>
              <a:off x="6267520" y="5877110"/>
              <a:ext cx="1835637" cy="203787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2D8F32-D613-46BB-B708-B24A2FA02DCC}"/>
                </a:ext>
              </a:extLst>
            </p:cNvPr>
            <p:cNvSpPr txBox="1"/>
            <p:nvPr/>
          </p:nvSpPr>
          <p:spPr>
            <a:xfrm>
              <a:off x="2704289" y="5615500"/>
              <a:ext cx="6526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C00000"/>
                  </a:solidFill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1000</a:t>
              </a:r>
              <a:r>
                <a:rPr lang="ko-KR" altLang="en-US" sz="2800" dirty="0">
                  <a:solidFill>
                    <a:srgbClr val="C00000"/>
                  </a:solidFill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원만 </a:t>
              </a:r>
              <a:r>
                <a:rPr lang="ko-KR" altLang="en-US" sz="2800" dirty="0">
                  <a:solidFill>
                    <a:srgbClr val="C00000"/>
                  </a:solidFill>
                  <a:highlight>
                    <a:srgbClr val="E8F4FE"/>
                  </a:highlight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증가</a:t>
              </a:r>
              <a:r>
                <a:rPr lang="ko-KR" altLang="en-US" sz="2800" dirty="0">
                  <a:latin typeface="잘풀리는오늘OTF Medium" panose="02020503020101020101" pitchFamily="18" charset="-127"/>
                  <a:ea typeface="잘풀리는오늘OTF Medium" panose="02020503020101020101" pitchFamily="18" charset="-127"/>
                </a:rPr>
                <a:t> 시켜도 접근성 증가가 유의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7CA5D1D-5C5F-494F-A6C2-7B95E8F8CE4D}"/>
              </a:ext>
            </a:extLst>
          </p:cNvPr>
          <p:cNvSpPr txBox="1"/>
          <p:nvPr/>
        </p:nvSpPr>
        <p:spPr>
          <a:xfrm>
            <a:off x="2734063" y="821511"/>
            <a:ext cx="681308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지원가격에 따른 접근성 증가의 통계적 유의성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6CE28-FB53-49FD-B787-B723E9899630}"/>
              </a:ext>
            </a:extLst>
          </p:cNvPr>
          <p:cNvSpPr txBox="1"/>
          <p:nvPr/>
        </p:nvSpPr>
        <p:spPr>
          <a:xfrm>
            <a:off x="3359579" y="5407354"/>
            <a:ext cx="55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유의수준 </a:t>
            </a:r>
            <a:r>
              <a:rPr lang="en-US" altLang="ko-KR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0.05</a:t>
            </a:r>
            <a:r>
              <a:rPr lang="ko-KR" altLang="en-US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에서 모든 음식점으로 정책을 확대했을 때</a:t>
            </a:r>
          </a:p>
        </p:txBody>
      </p:sp>
      <p:pic>
        <p:nvPicPr>
          <p:cNvPr id="5121" name="_x428690160">
            <a:extLst>
              <a:ext uri="{FF2B5EF4-FFF2-40B4-BE49-F238E27FC236}">
                <a16:creationId xmlns:a16="http://schemas.microsoft.com/office/drawing/2014/main" id="{45423A9C-6861-4FA9-B42C-C149BBF81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11798" r="8858" b="250"/>
          <a:stretch>
            <a:fillRect/>
          </a:stretch>
        </p:blipFill>
        <p:spPr bwMode="auto">
          <a:xfrm>
            <a:off x="3843632" y="1677907"/>
            <a:ext cx="4537382" cy="3413110"/>
          </a:xfrm>
          <a:prstGeom prst="rect">
            <a:avLst/>
          </a:prstGeom>
          <a:noFill/>
          <a:effectLst>
            <a:outerShdw blurRad="50800" dist="508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4F1E388-755C-4AF2-A434-0B275CF68FF9}"/>
              </a:ext>
            </a:extLst>
          </p:cNvPr>
          <p:cNvSpPr/>
          <p:nvPr/>
        </p:nvSpPr>
        <p:spPr>
          <a:xfrm>
            <a:off x="5001088" y="4295217"/>
            <a:ext cx="802432" cy="6377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339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나무, 군중이(가) 표시된 사진&#10;&#10;자동 생성된 설명">
            <a:extLst>
              <a:ext uri="{FF2B5EF4-FFF2-40B4-BE49-F238E27FC236}">
                <a16:creationId xmlns:a16="http://schemas.microsoft.com/office/drawing/2014/main" id="{CEBFD644-B799-408E-AFAC-AF9783D7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0"/>
            <a:ext cx="12399264" cy="6961632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9ABBE11C-592B-4FC7-BCD2-8FD8EDB6E4AE}"/>
              </a:ext>
            </a:extLst>
          </p:cNvPr>
          <p:cNvSpPr txBox="1"/>
          <p:nvPr/>
        </p:nvSpPr>
        <p:spPr>
          <a:xfrm>
            <a:off x="5253398" y="2958126"/>
            <a:ext cx="3631487" cy="94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활용방안</a:t>
            </a:r>
            <a:endParaRPr sz="36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6;p14">
            <a:extLst>
              <a:ext uri="{FF2B5EF4-FFF2-40B4-BE49-F238E27FC236}">
                <a16:creationId xmlns:a16="http://schemas.microsoft.com/office/drawing/2014/main" id="{BB16FD6A-1336-46EF-8426-18EF37C6124E}"/>
              </a:ext>
            </a:extLst>
          </p:cNvPr>
          <p:cNvSpPr txBox="1"/>
          <p:nvPr/>
        </p:nvSpPr>
        <p:spPr>
          <a:xfrm>
            <a:off x="2226088" y="3910472"/>
            <a:ext cx="15669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000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Chapter </a:t>
            </a:r>
            <a:r>
              <a:rPr lang="en-US" altLang="ko-KR" sz="2000" b="1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5</a:t>
            </a:r>
            <a:endParaRPr sz="2000" b="1" dirty="0">
              <a:solidFill>
                <a:srgbClr val="CFDBE4"/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214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206485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75665E-A24B-4E02-8046-5D8A066DE2E6}"/>
              </a:ext>
            </a:extLst>
          </p:cNvPr>
          <p:cNvSpPr/>
          <p:nvPr/>
        </p:nvSpPr>
        <p:spPr>
          <a:xfrm>
            <a:off x="3936380" y="2364059"/>
            <a:ext cx="2364058" cy="236405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문제점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개선 방안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70213B-890F-47A2-A53C-DDF960169EC4}"/>
              </a:ext>
            </a:extLst>
          </p:cNvPr>
          <p:cNvSpPr/>
          <p:nvPr/>
        </p:nvSpPr>
        <p:spPr>
          <a:xfrm>
            <a:off x="5995639" y="2364059"/>
            <a:ext cx="2364058" cy="2364058"/>
          </a:xfrm>
          <a:prstGeom prst="ellipse">
            <a:avLst/>
          </a:prstGeom>
          <a:solidFill>
            <a:srgbClr val="93A4C7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업무 </a:t>
            </a:r>
            <a:endParaRPr lang="en-US" altLang="ko-KR" sz="28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  <a:p>
            <a:pPr algn="ctr"/>
            <a:r>
              <a:rPr lang="ko-KR" altLang="en-US" sz="28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활용 방안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A27BA2-E11F-49D1-88E6-352B4926A37E}"/>
              </a:ext>
            </a:extLst>
          </p:cNvPr>
          <p:cNvCxnSpPr>
            <a:cxnSpLocks/>
          </p:cNvCxnSpPr>
          <p:nvPr/>
        </p:nvCxnSpPr>
        <p:spPr>
          <a:xfrm flipH="1">
            <a:off x="8187883" y="2856117"/>
            <a:ext cx="34623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545D40-5B08-4A59-BD40-FCB94B7131D2}"/>
              </a:ext>
            </a:extLst>
          </p:cNvPr>
          <p:cNvCxnSpPr>
            <a:cxnSpLocks/>
          </p:cNvCxnSpPr>
          <p:nvPr/>
        </p:nvCxnSpPr>
        <p:spPr>
          <a:xfrm flipH="1">
            <a:off x="8103274" y="4371289"/>
            <a:ext cx="354691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B3ED3E8-E0D0-4B2C-BCF2-000D5606C479}"/>
              </a:ext>
            </a:extLst>
          </p:cNvPr>
          <p:cNvCxnSpPr>
            <a:cxnSpLocks/>
          </p:cNvCxnSpPr>
          <p:nvPr/>
        </p:nvCxnSpPr>
        <p:spPr>
          <a:xfrm>
            <a:off x="293460" y="3546087"/>
            <a:ext cx="358400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0E2F660-2C4F-43AB-8794-07844364E7FB}"/>
              </a:ext>
            </a:extLst>
          </p:cNvPr>
          <p:cNvSpPr txBox="1"/>
          <p:nvPr/>
        </p:nvSpPr>
        <p:spPr>
          <a:xfrm>
            <a:off x="1141605" y="2241282"/>
            <a:ext cx="279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전주시 전체 음식점으로 아동급식카드 사용처 확대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5A541E-B773-46AE-A1C8-2523C023334A}"/>
              </a:ext>
            </a:extLst>
          </p:cNvPr>
          <p:cNvSpPr txBox="1"/>
          <p:nvPr/>
        </p:nvSpPr>
        <p:spPr>
          <a:xfrm>
            <a:off x="1141605" y="3786241"/>
            <a:ext cx="2352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적정 급식단가로 </a:t>
            </a:r>
            <a:endParaRPr lang="en-US" altLang="ko-KR" sz="24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인상 추진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7F8181-037C-4A7B-9CF6-F1BCE4CAC21F}"/>
              </a:ext>
            </a:extLst>
          </p:cNvPr>
          <p:cNvSpPr txBox="1"/>
          <p:nvPr/>
        </p:nvSpPr>
        <p:spPr>
          <a:xfrm>
            <a:off x="8787347" y="2144090"/>
            <a:ext cx="332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전북은행과 연계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016B9F-EEC6-4A01-ABBC-5677CFA6C68B}"/>
              </a:ext>
            </a:extLst>
          </p:cNvPr>
          <p:cNvSpPr txBox="1"/>
          <p:nvPr/>
        </p:nvSpPr>
        <p:spPr>
          <a:xfrm>
            <a:off x="8925115" y="3198205"/>
            <a:ext cx="319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취약지역을 우선적으로 보완하는 방안 제시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4A1D1-4F64-406A-B54F-4630E72CB3DA}"/>
              </a:ext>
            </a:extLst>
          </p:cNvPr>
          <p:cNvSpPr txBox="1"/>
          <p:nvPr/>
        </p:nvSpPr>
        <p:spPr>
          <a:xfrm>
            <a:off x="8857360" y="4537165"/>
            <a:ext cx="197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시범사업지역 </a:t>
            </a:r>
            <a:endParaRPr lang="en-US" altLang="ko-KR" sz="24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r>
              <a:rPr lang="ko-KR" altLang="en-US" sz="24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선정에 활용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76CFF4-C851-4D03-8A18-0DB09F6424C8}"/>
              </a:ext>
            </a:extLst>
          </p:cNvPr>
          <p:cNvSpPr txBox="1"/>
          <p:nvPr/>
        </p:nvSpPr>
        <p:spPr>
          <a:xfrm>
            <a:off x="426350" y="2514495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8C11E1-67FC-4724-9A48-0171CEB60944}"/>
              </a:ext>
            </a:extLst>
          </p:cNvPr>
          <p:cNvSpPr txBox="1"/>
          <p:nvPr/>
        </p:nvSpPr>
        <p:spPr>
          <a:xfrm>
            <a:off x="8167366" y="2113313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A22C15-3EF5-4CCD-BE58-BB5C73EF7E70}"/>
              </a:ext>
            </a:extLst>
          </p:cNvPr>
          <p:cNvSpPr txBox="1"/>
          <p:nvPr/>
        </p:nvSpPr>
        <p:spPr>
          <a:xfrm>
            <a:off x="8359697" y="333525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BD926C-0DB1-4350-BBF9-0B03BE362C6E}"/>
              </a:ext>
            </a:extLst>
          </p:cNvPr>
          <p:cNvSpPr txBox="1"/>
          <p:nvPr/>
        </p:nvSpPr>
        <p:spPr>
          <a:xfrm>
            <a:off x="8234773" y="4663293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F74C87-488C-4B33-8338-F883209D1DFB}"/>
              </a:ext>
            </a:extLst>
          </p:cNvPr>
          <p:cNvSpPr txBox="1"/>
          <p:nvPr/>
        </p:nvSpPr>
        <p:spPr>
          <a:xfrm>
            <a:off x="426350" y="385847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148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252516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75665E-A24B-4E02-8046-5D8A066DE2E6}"/>
              </a:ext>
            </a:extLst>
          </p:cNvPr>
          <p:cNvSpPr/>
          <p:nvPr/>
        </p:nvSpPr>
        <p:spPr>
          <a:xfrm>
            <a:off x="8735955" y="1634210"/>
            <a:ext cx="4212558" cy="421255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문제점 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개선 방안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B3ED3E8-E0D0-4B2C-BCF2-000D5606C479}"/>
              </a:ext>
            </a:extLst>
          </p:cNvPr>
          <p:cNvCxnSpPr>
            <a:cxnSpLocks/>
          </p:cNvCxnSpPr>
          <p:nvPr/>
        </p:nvCxnSpPr>
        <p:spPr>
          <a:xfrm>
            <a:off x="1396702" y="3740489"/>
            <a:ext cx="72508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0E2F660-2C4F-43AB-8794-07844364E7FB}"/>
              </a:ext>
            </a:extLst>
          </p:cNvPr>
          <p:cNvSpPr txBox="1"/>
          <p:nvPr/>
        </p:nvSpPr>
        <p:spPr>
          <a:xfrm>
            <a:off x="2843697" y="2292084"/>
            <a:ext cx="4496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전주시 전체 음식점으로 아동급식카드 사용처 확대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5A541E-B773-46AE-A1C8-2523C023334A}"/>
              </a:ext>
            </a:extLst>
          </p:cNvPr>
          <p:cNvSpPr txBox="1"/>
          <p:nvPr/>
        </p:nvSpPr>
        <p:spPr>
          <a:xfrm>
            <a:off x="2843697" y="4150386"/>
            <a:ext cx="3038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적정 급식단가로 </a:t>
            </a:r>
            <a:endParaRPr lang="en-US" altLang="ko-KR" sz="32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인상 추진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76CFF4-C851-4D03-8A18-0DB09F6424C8}"/>
              </a:ext>
            </a:extLst>
          </p:cNvPr>
          <p:cNvSpPr txBox="1"/>
          <p:nvPr/>
        </p:nvSpPr>
        <p:spPr>
          <a:xfrm>
            <a:off x="1814143" y="2563687"/>
            <a:ext cx="110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F74C87-488C-4B33-8338-F883209D1DFB}"/>
              </a:ext>
            </a:extLst>
          </p:cNvPr>
          <p:cNvSpPr txBox="1"/>
          <p:nvPr/>
        </p:nvSpPr>
        <p:spPr>
          <a:xfrm>
            <a:off x="1814144" y="4248862"/>
            <a:ext cx="88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745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1" y="97955"/>
            <a:ext cx="2207964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75665E-A24B-4E02-8046-5D8A066DE2E6}"/>
              </a:ext>
            </a:extLst>
          </p:cNvPr>
          <p:cNvSpPr/>
          <p:nvPr/>
        </p:nvSpPr>
        <p:spPr>
          <a:xfrm>
            <a:off x="8735955" y="1634210"/>
            <a:ext cx="4212558" cy="421255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문제점 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개선 방안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B3ED3E8-E0D0-4B2C-BCF2-000D5606C479}"/>
              </a:ext>
            </a:extLst>
          </p:cNvPr>
          <p:cNvCxnSpPr>
            <a:cxnSpLocks/>
          </p:cNvCxnSpPr>
          <p:nvPr/>
        </p:nvCxnSpPr>
        <p:spPr>
          <a:xfrm>
            <a:off x="1396702" y="3740489"/>
            <a:ext cx="72508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F70D47-2C8C-4C9B-AC36-0844A06D56BC}"/>
              </a:ext>
            </a:extLst>
          </p:cNvPr>
          <p:cNvGrpSpPr/>
          <p:nvPr/>
        </p:nvGrpSpPr>
        <p:grpSpPr>
          <a:xfrm>
            <a:off x="1140139" y="1360608"/>
            <a:ext cx="8265118" cy="584775"/>
            <a:chOff x="1584914" y="1749281"/>
            <a:chExt cx="6893517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E2F660-2C4F-43AB-8794-07844364E7FB}"/>
                </a:ext>
              </a:extLst>
            </p:cNvPr>
            <p:cNvSpPr txBox="1"/>
            <p:nvPr/>
          </p:nvSpPr>
          <p:spPr>
            <a:xfrm>
              <a:off x="2071124" y="1775165"/>
              <a:ext cx="64073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highlight>
                    <a:srgbClr val="C2E1F0"/>
                  </a:highlight>
                  <a:latin typeface="잘풀리는오늘 Medium" panose="02020603020101020101" pitchFamily="18" charset="-127"/>
                  <a:ea typeface="잘풀리는오늘 Medium" panose="02020603020101020101" pitchFamily="18" charset="-127"/>
                </a:rPr>
                <a:t>전주시 전체 음식점으로 아동급식카드 사용처 확대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76CFF4-C851-4D03-8A18-0DB09F6424C8}"/>
                </a:ext>
              </a:extLst>
            </p:cNvPr>
            <p:cNvSpPr txBox="1"/>
            <p:nvPr/>
          </p:nvSpPr>
          <p:spPr>
            <a:xfrm>
              <a:off x="1584914" y="1749281"/>
              <a:ext cx="672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E0E2BA-F446-4C4C-A425-80BC76F8D4B0}"/>
              </a:ext>
            </a:extLst>
          </p:cNvPr>
          <p:cNvSpPr txBox="1"/>
          <p:nvPr/>
        </p:nvSpPr>
        <p:spPr>
          <a:xfrm>
            <a:off x="1396702" y="1930395"/>
            <a:ext cx="746025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아동의 접근성 증진 </a:t>
            </a:r>
            <a:r>
              <a:rPr lang="en-US" altLang="ko-KR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 </a:t>
            </a: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수요자 중심 복지정책 실현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중심부에 밀접한 급식카드 사용처 </a:t>
            </a:r>
            <a:r>
              <a:rPr lang="en-US" altLang="ko-KR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</a:t>
            </a: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사각지대인 외곽까지 확장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소외되는 구역 발견 </a:t>
            </a:r>
            <a:r>
              <a:rPr lang="en-US" altLang="ko-KR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 </a:t>
            </a: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해당 구역 정책 수립 시 결정 지표로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B28582-E780-4F36-8710-B7AA7DBB0904}"/>
              </a:ext>
            </a:extLst>
          </p:cNvPr>
          <p:cNvSpPr txBox="1"/>
          <p:nvPr/>
        </p:nvSpPr>
        <p:spPr>
          <a:xfrm>
            <a:off x="2843697" y="4150386"/>
            <a:ext cx="3038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적정 급식단가로 </a:t>
            </a:r>
            <a:endParaRPr lang="en-US" altLang="ko-KR" sz="32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인상 추진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53A6E-DC94-4EB4-9051-9B44C86E2A32}"/>
              </a:ext>
            </a:extLst>
          </p:cNvPr>
          <p:cNvSpPr txBox="1"/>
          <p:nvPr/>
        </p:nvSpPr>
        <p:spPr>
          <a:xfrm>
            <a:off x="1814144" y="4248862"/>
            <a:ext cx="88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54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1" y="97955"/>
            <a:ext cx="2181342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75665E-A24B-4E02-8046-5D8A066DE2E6}"/>
              </a:ext>
            </a:extLst>
          </p:cNvPr>
          <p:cNvSpPr/>
          <p:nvPr/>
        </p:nvSpPr>
        <p:spPr>
          <a:xfrm>
            <a:off x="8735955" y="1634210"/>
            <a:ext cx="4212558" cy="421255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문제점 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개선 방안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B3ED3E8-E0D0-4B2C-BCF2-000D5606C479}"/>
              </a:ext>
            </a:extLst>
          </p:cNvPr>
          <p:cNvCxnSpPr>
            <a:cxnSpLocks/>
          </p:cNvCxnSpPr>
          <p:nvPr/>
        </p:nvCxnSpPr>
        <p:spPr>
          <a:xfrm>
            <a:off x="1396702" y="3740489"/>
            <a:ext cx="72508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F70D47-2C8C-4C9B-AC36-0844A06D56BC}"/>
              </a:ext>
            </a:extLst>
          </p:cNvPr>
          <p:cNvGrpSpPr/>
          <p:nvPr/>
        </p:nvGrpSpPr>
        <p:grpSpPr>
          <a:xfrm>
            <a:off x="1140139" y="1344279"/>
            <a:ext cx="8265118" cy="584775"/>
            <a:chOff x="1584914" y="1732952"/>
            <a:chExt cx="6893517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E2F660-2C4F-43AB-8794-07844364E7FB}"/>
                </a:ext>
              </a:extLst>
            </p:cNvPr>
            <p:cNvSpPr txBox="1"/>
            <p:nvPr/>
          </p:nvSpPr>
          <p:spPr>
            <a:xfrm>
              <a:off x="2071124" y="1775165"/>
              <a:ext cx="64073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</a:rPr>
                <a:t>전주시 전체 음식점으로 아동급식카드 사용처 확대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376CFF4-C851-4D03-8A18-0DB09F6424C8}"/>
                </a:ext>
              </a:extLst>
            </p:cNvPr>
            <p:cNvSpPr txBox="1"/>
            <p:nvPr/>
          </p:nvSpPr>
          <p:spPr>
            <a:xfrm>
              <a:off x="1584914" y="1732952"/>
              <a:ext cx="672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3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8A5DA3-4B59-4793-8FE6-AF3039A19374}"/>
              </a:ext>
            </a:extLst>
          </p:cNvPr>
          <p:cNvGrpSpPr/>
          <p:nvPr/>
        </p:nvGrpSpPr>
        <p:grpSpPr>
          <a:xfrm>
            <a:off x="1140139" y="3850554"/>
            <a:ext cx="4955861" cy="584775"/>
            <a:chOff x="1140139" y="3850554"/>
            <a:chExt cx="4955861" cy="5847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A541E-B773-46AE-A1C8-2523C023334A}"/>
                </a:ext>
              </a:extLst>
            </p:cNvPr>
            <p:cNvSpPr txBox="1"/>
            <p:nvPr/>
          </p:nvSpPr>
          <p:spPr>
            <a:xfrm>
              <a:off x="1741038" y="3906109"/>
              <a:ext cx="4354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highlight>
                    <a:srgbClr val="C2E1F0"/>
                  </a:highlight>
                  <a:latin typeface="잘풀리는오늘 Medium" panose="02020603020101020101" pitchFamily="18" charset="-127"/>
                  <a:ea typeface="잘풀리는오늘 Medium" panose="02020603020101020101" pitchFamily="18" charset="-127"/>
                </a:rPr>
                <a:t>적정 급식단가로 인상 추진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74C87-488C-4B33-8338-F883209D1DFB}"/>
                </a:ext>
              </a:extLst>
            </p:cNvPr>
            <p:cNvSpPr txBox="1"/>
            <p:nvPr/>
          </p:nvSpPr>
          <p:spPr>
            <a:xfrm>
              <a:off x="1140139" y="3850554"/>
              <a:ext cx="885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E0E2BA-F446-4C4C-A425-80BC76F8D4B0}"/>
              </a:ext>
            </a:extLst>
          </p:cNvPr>
          <p:cNvSpPr txBox="1"/>
          <p:nvPr/>
        </p:nvSpPr>
        <p:spPr>
          <a:xfrm>
            <a:off x="1396702" y="1930395"/>
            <a:ext cx="746025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아동의 접근성 증진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수요자 중심 복지정책 실현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중심부에 밀접한 급식카드 사용처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사각지대인 외곽까지 확장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소외되는 구역 발견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→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해당 구역 정책 수립 시 결정 지표로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E7B95-FD6E-435E-9F6C-D0B659BC999F}"/>
              </a:ext>
            </a:extLst>
          </p:cNvPr>
          <p:cNvSpPr txBox="1"/>
          <p:nvPr/>
        </p:nvSpPr>
        <p:spPr>
          <a:xfrm>
            <a:off x="1402141" y="4436864"/>
            <a:ext cx="746025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전체 음식점 정책을 적용할 경우 지원금액별 효율성을 기반으로 인상안 상정 시 예산 내 최적 인상분을 제안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현 정책 가맹제도와 전체 음식점 정책 각각의 자금 운용 효율성 분석 결과를 의사결정의 보조 수단으로 사용</a:t>
            </a:r>
          </a:p>
        </p:txBody>
      </p:sp>
    </p:spTree>
    <p:extLst>
      <p:ext uri="{BB962C8B-B14F-4D97-AF65-F5344CB8AC3E}">
        <p14:creationId xmlns:p14="http://schemas.microsoft.com/office/powerpoint/2010/main" val="2472507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1" y="97955"/>
            <a:ext cx="2190034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70213B-890F-47A2-A53C-DDF960169EC4}"/>
              </a:ext>
            </a:extLst>
          </p:cNvPr>
          <p:cNvSpPr/>
          <p:nvPr/>
        </p:nvSpPr>
        <p:spPr>
          <a:xfrm>
            <a:off x="-709733" y="1727375"/>
            <a:ext cx="4077404" cy="4077404"/>
          </a:xfrm>
          <a:prstGeom prst="ellipse">
            <a:avLst/>
          </a:prstGeom>
          <a:solidFill>
            <a:srgbClr val="93A4C7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업무 </a:t>
            </a:r>
            <a:endParaRPr lang="en-US" altLang="ko-KR" sz="44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활용 방안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A27BA2-E11F-49D1-88E6-352B4926A37E}"/>
              </a:ext>
            </a:extLst>
          </p:cNvPr>
          <p:cNvCxnSpPr>
            <a:cxnSpLocks/>
          </p:cNvCxnSpPr>
          <p:nvPr/>
        </p:nvCxnSpPr>
        <p:spPr>
          <a:xfrm flipH="1">
            <a:off x="3276396" y="2754887"/>
            <a:ext cx="659566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545D40-5B08-4A59-BD40-FCB94B7131D2}"/>
              </a:ext>
            </a:extLst>
          </p:cNvPr>
          <p:cNvCxnSpPr>
            <a:cxnSpLocks/>
          </p:cNvCxnSpPr>
          <p:nvPr/>
        </p:nvCxnSpPr>
        <p:spPr>
          <a:xfrm flipH="1">
            <a:off x="3306575" y="4562063"/>
            <a:ext cx="653530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7F8181-037C-4A7B-9CF6-F1BCE4CAC21F}"/>
              </a:ext>
            </a:extLst>
          </p:cNvPr>
          <p:cNvSpPr txBox="1"/>
          <p:nvPr/>
        </p:nvSpPr>
        <p:spPr>
          <a:xfrm>
            <a:off x="4034223" y="1846391"/>
            <a:ext cx="3328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전북은행과 연계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016B9F-EEC6-4A01-ABBC-5677CFA6C68B}"/>
              </a:ext>
            </a:extLst>
          </p:cNvPr>
          <p:cNvSpPr txBox="1"/>
          <p:nvPr/>
        </p:nvSpPr>
        <p:spPr>
          <a:xfrm>
            <a:off x="4457585" y="3119866"/>
            <a:ext cx="4077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취약지역을 우선적으로 보완하는 방안 제시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4A1D1-4F64-406A-B54F-4630E72CB3DA}"/>
              </a:ext>
            </a:extLst>
          </p:cNvPr>
          <p:cNvSpPr txBox="1"/>
          <p:nvPr/>
        </p:nvSpPr>
        <p:spPr>
          <a:xfrm>
            <a:off x="4181174" y="4885785"/>
            <a:ext cx="458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시범사업지역 선정에 활용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8C11E1-67FC-4724-9A48-0171CEB60944}"/>
              </a:ext>
            </a:extLst>
          </p:cNvPr>
          <p:cNvSpPr txBox="1"/>
          <p:nvPr/>
        </p:nvSpPr>
        <p:spPr>
          <a:xfrm>
            <a:off x="3126106" y="1792614"/>
            <a:ext cx="93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A22C15-3EF5-4CCD-BE58-BB5C73EF7E70}"/>
              </a:ext>
            </a:extLst>
          </p:cNvPr>
          <p:cNvSpPr txBox="1"/>
          <p:nvPr/>
        </p:nvSpPr>
        <p:spPr>
          <a:xfrm>
            <a:off x="3571699" y="3249271"/>
            <a:ext cx="95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BD926C-0DB1-4350-BBF9-0B03BE362C6E}"/>
              </a:ext>
            </a:extLst>
          </p:cNvPr>
          <p:cNvSpPr txBox="1"/>
          <p:nvPr/>
        </p:nvSpPr>
        <p:spPr>
          <a:xfrm>
            <a:off x="3273053" y="4860256"/>
            <a:ext cx="9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982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206485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 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70213B-890F-47A2-A53C-DDF960169EC4}"/>
              </a:ext>
            </a:extLst>
          </p:cNvPr>
          <p:cNvSpPr/>
          <p:nvPr/>
        </p:nvSpPr>
        <p:spPr>
          <a:xfrm>
            <a:off x="-709733" y="1727375"/>
            <a:ext cx="4077404" cy="4077404"/>
          </a:xfrm>
          <a:prstGeom prst="ellipse">
            <a:avLst/>
          </a:prstGeom>
          <a:solidFill>
            <a:srgbClr val="93A4C7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업무 </a:t>
            </a:r>
            <a:endParaRPr lang="en-US" altLang="ko-KR" sz="44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활용 방안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A27BA2-E11F-49D1-88E6-352B4926A37E}"/>
              </a:ext>
            </a:extLst>
          </p:cNvPr>
          <p:cNvCxnSpPr>
            <a:cxnSpLocks/>
          </p:cNvCxnSpPr>
          <p:nvPr/>
        </p:nvCxnSpPr>
        <p:spPr>
          <a:xfrm flipH="1">
            <a:off x="3276396" y="2754887"/>
            <a:ext cx="659566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545D40-5B08-4A59-BD40-FCB94B7131D2}"/>
              </a:ext>
            </a:extLst>
          </p:cNvPr>
          <p:cNvCxnSpPr>
            <a:cxnSpLocks/>
          </p:cNvCxnSpPr>
          <p:nvPr/>
        </p:nvCxnSpPr>
        <p:spPr>
          <a:xfrm flipH="1">
            <a:off x="3306575" y="4562063"/>
            <a:ext cx="653530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7F8181-037C-4A7B-9CF6-F1BCE4CAC21F}"/>
              </a:ext>
            </a:extLst>
          </p:cNvPr>
          <p:cNvSpPr txBox="1"/>
          <p:nvPr/>
        </p:nvSpPr>
        <p:spPr>
          <a:xfrm>
            <a:off x="4034223" y="1046292"/>
            <a:ext cx="33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E699"/>
                </a:highlight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전북은행과 연계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016B9F-EEC6-4A01-ABBC-5677CFA6C68B}"/>
              </a:ext>
            </a:extLst>
          </p:cNvPr>
          <p:cNvSpPr txBox="1"/>
          <p:nvPr/>
        </p:nvSpPr>
        <p:spPr>
          <a:xfrm>
            <a:off x="4457585" y="3119866"/>
            <a:ext cx="4077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취약지역을 우선적으로 보완하는 방안 제시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4A1D1-4F64-406A-B54F-4630E72CB3DA}"/>
              </a:ext>
            </a:extLst>
          </p:cNvPr>
          <p:cNvSpPr txBox="1"/>
          <p:nvPr/>
        </p:nvSpPr>
        <p:spPr>
          <a:xfrm>
            <a:off x="4181174" y="4885785"/>
            <a:ext cx="458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시범사업지역 선정에 활용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8C11E1-67FC-4724-9A48-0171CEB60944}"/>
              </a:ext>
            </a:extLst>
          </p:cNvPr>
          <p:cNvSpPr txBox="1"/>
          <p:nvPr/>
        </p:nvSpPr>
        <p:spPr>
          <a:xfrm>
            <a:off x="3175093" y="992515"/>
            <a:ext cx="93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A22C15-3EF5-4CCD-BE58-BB5C73EF7E70}"/>
              </a:ext>
            </a:extLst>
          </p:cNvPr>
          <p:cNvSpPr txBox="1"/>
          <p:nvPr/>
        </p:nvSpPr>
        <p:spPr>
          <a:xfrm>
            <a:off x="3571699" y="3249271"/>
            <a:ext cx="95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BD926C-0DB1-4350-BBF9-0B03BE362C6E}"/>
              </a:ext>
            </a:extLst>
          </p:cNvPr>
          <p:cNvSpPr txBox="1"/>
          <p:nvPr/>
        </p:nvSpPr>
        <p:spPr>
          <a:xfrm>
            <a:off x="3273053" y="4860256"/>
            <a:ext cx="9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6B90E-348E-41B8-9C9D-CCAE7D9E7B61}"/>
              </a:ext>
            </a:extLst>
          </p:cNvPr>
          <p:cNvSpPr txBox="1"/>
          <p:nvPr/>
        </p:nvSpPr>
        <p:spPr>
          <a:xfrm>
            <a:off x="3367671" y="1576063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은행에서 발행한 급식카드는 전용 단말기 사용의 한계를 극복하고 사용처를 유연하게 확대할 수 있음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66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206485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70213B-890F-47A2-A53C-DDF960169EC4}"/>
              </a:ext>
            </a:extLst>
          </p:cNvPr>
          <p:cNvSpPr/>
          <p:nvPr/>
        </p:nvSpPr>
        <p:spPr>
          <a:xfrm>
            <a:off x="-709733" y="1727375"/>
            <a:ext cx="4077404" cy="4077404"/>
          </a:xfrm>
          <a:prstGeom prst="ellipse">
            <a:avLst/>
          </a:prstGeom>
          <a:solidFill>
            <a:srgbClr val="93A4C7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업무 </a:t>
            </a:r>
            <a:endParaRPr lang="en-US" altLang="ko-KR" sz="44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활용 방안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A27BA2-E11F-49D1-88E6-352B4926A37E}"/>
              </a:ext>
            </a:extLst>
          </p:cNvPr>
          <p:cNvCxnSpPr>
            <a:cxnSpLocks/>
          </p:cNvCxnSpPr>
          <p:nvPr/>
        </p:nvCxnSpPr>
        <p:spPr>
          <a:xfrm flipH="1">
            <a:off x="3276396" y="2754887"/>
            <a:ext cx="659566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545D40-5B08-4A59-BD40-FCB94B7131D2}"/>
              </a:ext>
            </a:extLst>
          </p:cNvPr>
          <p:cNvCxnSpPr>
            <a:cxnSpLocks/>
          </p:cNvCxnSpPr>
          <p:nvPr/>
        </p:nvCxnSpPr>
        <p:spPr>
          <a:xfrm flipH="1">
            <a:off x="3306575" y="4562063"/>
            <a:ext cx="653530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7F8181-037C-4A7B-9CF6-F1BCE4CAC21F}"/>
              </a:ext>
            </a:extLst>
          </p:cNvPr>
          <p:cNvSpPr txBox="1"/>
          <p:nvPr/>
        </p:nvSpPr>
        <p:spPr>
          <a:xfrm>
            <a:off x="4034223" y="1046292"/>
            <a:ext cx="33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전북은행과 연계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016B9F-EEC6-4A01-ABBC-5677CFA6C68B}"/>
              </a:ext>
            </a:extLst>
          </p:cNvPr>
          <p:cNvSpPr txBox="1"/>
          <p:nvPr/>
        </p:nvSpPr>
        <p:spPr>
          <a:xfrm>
            <a:off x="4270507" y="2935330"/>
            <a:ext cx="653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E699"/>
                </a:highlight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취약지역을 우선적으로 보완하는 방안 제시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4A1D1-4F64-406A-B54F-4630E72CB3DA}"/>
              </a:ext>
            </a:extLst>
          </p:cNvPr>
          <p:cNvSpPr txBox="1"/>
          <p:nvPr/>
        </p:nvSpPr>
        <p:spPr>
          <a:xfrm>
            <a:off x="4181174" y="4885785"/>
            <a:ext cx="4584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시범사업지역 선정에 활용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8C11E1-67FC-4724-9A48-0171CEB60944}"/>
              </a:ext>
            </a:extLst>
          </p:cNvPr>
          <p:cNvSpPr txBox="1"/>
          <p:nvPr/>
        </p:nvSpPr>
        <p:spPr>
          <a:xfrm>
            <a:off x="3175093" y="992515"/>
            <a:ext cx="93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A22C15-3EF5-4CCD-BE58-BB5C73EF7E70}"/>
              </a:ext>
            </a:extLst>
          </p:cNvPr>
          <p:cNvSpPr txBox="1"/>
          <p:nvPr/>
        </p:nvSpPr>
        <p:spPr>
          <a:xfrm>
            <a:off x="3503882" y="2872066"/>
            <a:ext cx="95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BD926C-0DB1-4350-BBF9-0B03BE362C6E}"/>
              </a:ext>
            </a:extLst>
          </p:cNvPr>
          <p:cNvSpPr txBox="1"/>
          <p:nvPr/>
        </p:nvSpPr>
        <p:spPr>
          <a:xfrm>
            <a:off x="3273053" y="4860256"/>
            <a:ext cx="9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6B90E-348E-41B8-9C9D-CCAE7D9E7B61}"/>
              </a:ext>
            </a:extLst>
          </p:cNvPr>
          <p:cNvSpPr txBox="1"/>
          <p:nvPr/>
        </p:nvSpPr>
        <p:spPr>
          <a:xfrm>
            <a:off x="3367671" y="1576063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은행에서 발행한 급식카드는 전용 단말기 사용의 한계를 극복하고 사용처를 유연하게 확대할 수 있음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42624-D140-4C52-88E3-20BCBD053BC4}"/>
              </a:ext>
            </a:extLst>
          </p:cNvPr>
          <p:cNvSpPr txBox="1"/>
          <p:nvPr/>
        </p:nvSpPr>
        <p:spPr>
          <a:xfrm>
            <a:off x="3640229" y="3429000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취약지역으로 선정된 전주시 북서부</a:t>
            </a:r>
            <a:r>
              <a:rPr lang="en-US" altLang="ko-KR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</a:t>
            </a: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지역과 남부지역에서 수혜 아동들의 급식카드 사용실태를 긴밀히 점검해야 함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09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433DAE-000A-4EED-848F-FFCB87E5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6" y="569549"/>
            <a:ext cx="6394467" cy="4033207"/>
          </a:xfrm>
          <a:prstGeom prst="rect">
            <a:avLst/>
          </a:prstGeom>
        </p:spPr>
      </p:pic>
      <p:pic>
        <p:nvPicPr>
          <p:cNvPr id="10" name="그림 9" descr="텍스트, 사람, 음식이(가) 표시된 사진&#10;&#10;자동 생성된 설명">
            <a:extLst>
              <a:ext uri="{FF2B5EF4-FFF2-40B4-BE49-F238E27FC236}">
                <a16:creationId xmlns:a16="http://schemas.microsoft.com/office/drawing/2014/main" id="{5F877658-E456-4BE9-839E-7E361CB9C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974" y="455208"/>
            <a:ext cx="5380654" cy="4741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4366F-EA7F-464B-B24C-4C4A61A7B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711" y="2097123"/>
            <a:ext cx="5949590" cy="44899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FB1357-8CDD-4D43-834C-DBCE54B7DF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37F71-54E3-4EE5-B907-7FA8A4EA4785}"/>
              </a:ext>
            </a:extLst>
          </p:cNvPr>
          <p:cNvSpPr txBox="1"/>
          <p:nvPr/>
        </p:nvSpPr>
        <p:spPr>
          <a:xfrm>
            <a:off x="1836686" y="1968251"/>
            <a:ext cx="41651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dirty="0">
                <a:solidFill>
                  <a:srgbClr val="FEFF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지난 </a:t>
            </a:r>
            <a:r>
              <a:rPr lang="en-US" altLang="ko-KR" sz="6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6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</a:t>
            </a:r>
            <a:r>
              <a:rPr lang="ko-KR" altLang="en-US" sz="6600" dirty="0">
                <a:solidFill>
                  <a:srgbClr val="FEFF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</a:t>
            </a:r>
            <a:endParaRPr lang="ko-KR" altLang="en-US" sz="6600" dirty="0">
              <a:solidFill>
                <a:srgbClr val="FEFFE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A6853-4D29-4D7B-9515-72CCE8B8382B}"/>
              </a:ext>
            </a:extLst>
          </p:cNvPr>
          <p:cNvSpPr txBox="1"/>
          <p:nvPr/>
        </p:nvSpPr>
        <p:spPr>
          <a:xfrm>
            <a:off x="3455635" y="3045400"/>
            <a:ext cx="7321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FEFFEB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이들과</a:t>
            </a:r>
            <a:r>
              <a:rPr lang="ko-KR" altLang="en-US" sz="6600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함께한 이야기</a:t>
            </a:r>
          </a:p>
        </p:txBody>
      </p:sp>
    </p:spTree>
    <p:extLst>
      <p:ext uri="{BB962C8B-B14F-4D97-AF65-F5344CB8AC3E}">
        <p14:creationId xmlns:p14="http://schemas.microsoft.com/office/powerpoint/2010/main" val="116738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FACA5D3E-5F4C-4C21-AB45-EAD393AEB26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7;p14">
            <a:extLst>
              <a:ext uri="{FF2B5EF4-FFF2-40B4-BE49-F238E27FC236}">
                <a16:creationId xmlns:a16="http://schemas.microsoft.com/office/drawing/2014/main" id="{A1E2B19E-6497-410B-A11F-51B94D797793}"/>
              </a:ext>
            </a:extLst>
          </p:cNvPr>
          <p:cNvSpPr txBox="1"/>
          <p:nvPr/>
        </p:nvSpPr>
        <p:spPr>
          <a:xfrm>
            <a:off x="293460" y="97955"/>
            <a:ext cx="2206485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활용 방안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577B658-AF80-403A-AAF8-E5E791E9E0D4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4F46D-FBE8-459A-8B3C-E5275561D145}"/>
              </a:ext>
            </a:extLst>
          </p:cNvPr>
          <p:cNvSpPr txBox="1"/>
          <p:nvPr/>
        </p:nvSpPr>
        <p:spPr>
          <a:xfrm>
            <a:off x="10283306" y="248340"/>
            <a:ext cx="24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ko-KR" altLang="en-US" sz="18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활용방안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170213B-890F-47A2-A53C-DDF960169EC4}"/>
              </a:ext>
            </a:extLst>
          </p:cNvPr>
          <p:cNvSpPr/>
          <p:nvPr/>
        </p:nvSpPr>
        <p:spPr>
          <a:xfrm>
            <a:off x="-709733" y="1727375"/>
            <a:ext cx="4077404" cy="4077404"/>
          </a:xfrm>
          <a:prstGeom prst="ellipse">
            <a:avLst/>
          </a:prstGeom>
          <a:solidFill>
            <a:srgbClr val="93A4C7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업무 </a:t>
            </a:r>
            <a:endParaRPr lang="en-US" altLang="ko-KR" sz="4400" dirty="0">
              <a:latin typeface="잘풀리는오늘OTF Medium" panose="02020503020101020101" pitchFamily="18" charset="-127"/>
              <a:ea typeface="잘풀리는오늘OTF Medium" panose="02020503020101020101" pitchFamily="18" charset="-127"/>
            </a:endParaRPr>
          </a:p>
          <a:p>
            <a:pPr algn="ctr"/>
            <a:r>
              <a:rPr lang="ko-KR" altLang="en-US" sz="4400" dirty="0">
                <a:latin typeface="잘풀리는오늘OTF Medium" panose="02020503020101020101" pitchFamily="18" charset="-127"/>
                <a:ea typeface="잘풀리는오늘OTF Medium" panose="02020503020101020101" pitchFamily="18" charset="-127"/>
              </a:rPr>
              <a:t>활용 방안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CA27BA2-E11F-49D1-88E6-352B4926A37E}"/>
              </a:ext>
            </a:extLst>
          </p:cNvPr>
          <p:cNvCxnSpPr>
            <a:cxnSpLocks/>
          </p:cNvCxnSpPr>
          <p:nvPr/>
        </p:nvCxnSpPr>
        <p:spPr>
          <a:xfrm flipH="1">
            <a:off x="3276396" y="2754887"/>
            <a:ext cx="659566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8545D40-5B08-4A59-BD40-FCB94B7131D2}"/>
              </a:ext>
            </a:extLst>
          </p:cNvPr>
          <p:cNvCxnSpPr>
            <a:cxnSpLocks/>
          </p:cNvCxnSpPr>
          <p:nvPr/>
        </p:nvCxnSpPr>
        <p:spPr>
          <a:xfrm flipH="1">
            <a:off x="3306575" y="4562063"/>
            <a:ext cx="653530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7F8181-037C-4A7B-9CF6-F1BCE4CAC21F}"/>
              </a:ext>
            </a:extLst>
          </p:cNvPr>
          <p:cNvSpPr txBox="1"/>
          <p:nvPr/>
        </p:nvSpPr>
        <p:spPr>
          <a:xfrm>
            <a:off x="4034223" y="1046292"/>
            <a:ext cx="33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전북은행과 연계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016B9F-EEC6-4A01-ABBC-5677CFA6C68B}"/>
              </a:ext>
            </a:extLst>
          </p:cNvPr>
          <p:cNvSpPr txBox="1"/>
          <p:nvPr/>
        </p:nvSpPr>
        <p:spPr>
          <a:xfrm>
            <a:off x="4270507" y="2935330"/>
            <a:ext cx="653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취약지역을 우선적으로 보완하는 방안 제시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A4A1D1-4F64-406A-B54F-4630E72CB3DA}"/>
              </a:ext>
            </a:extLst>
          </p:cNvPr>
          <p:cNvSpPr txBox="1"/>
          <p:nvPr/>
        </p:nvSpPr>
        <p:spPr>
          <a:xfrm>
            <a:off x="4034223" y="4809903"/>
            <a:ext cx="4584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E699"/>
                </a:highlight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시범사업지역 선정에 활용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8C11E1-67FC-4724-9A48-0171CEB60944}"/>
              </a:ext>
            </a:extLst>
          </p:cNvPr>
          <p:cNvSpPr txBox="1"/>
          <p:nvPr/>
        </p:nvSpPr>
        <p:spPr>
          <a:xfrm>
            <a:off x="3175093" y="992515"/>
            <a:ext cx="93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A22C15-3EF5-4CCD-BE58-BB5C73EF7E70}"/>
              </a:ext>
            </a:extLst>
          </p:cNvPr>
          <p:cNvSpPr txBox="1"/>
          <p:nvPr/>
        </p:nvSpPr>
        <p:spPr>
          <a:xfrm>
            <a:off x="3503882" y="2872066"/>
            <a:ext cx="95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BD926C-0DB1-4350-BBF9-0B03BE362C6E}"/>
              </a:ext>
            </a:extLst>
          </p:cNvPr>
          <p:cNvSpPr txBox="1"/>
          <p:nvPr/>
        </p:nvSpPr>
        <p:spPr>
          <a:xfrm>
            <a:off x="3257802" y="4748348"/>
            <a:ext cx="99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6B90E-348E-41B8-9C9D-CCAE7D9E7B61}"/>
              </a:ext>
            </a:extLst>
          </p:cNvPr>
          <p:cNvSpPr txBox="1"/>
          <p:nvPr/>
        </p:nvSpPr>
        <p:spPr>
          <a:xfrm>
            <a:off x="3367671" y="1576063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은행에서 발행한 급식카드는 전용 단말기 사용의 한계를 극복하고 사용처를 유연하게 확대할 수 있음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42624-D140-4C52-88E3-20BCBD053BC4}"/>
              </a:ext>
            </a:extLst>
          </p:cNvPr>
          <p:cNvSpPr txBox="1"/>
          <p:nvPr/>
        </p:nvSpPr>
        <p:spPr>
          <a:xfrm>
            <a:off x="3640229" y="3429000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취약지역으로 선정된 전주시 북서부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지역과 남부지역에서 수혜 아동들의 급식카드 사용실태를 긴밀히 점검해야 함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9AD18F-8132-4E34-B01A-97350393425A}"/>
              </a:ext>
            </a:extLst>
          </p:cNvPr>
          <p:cNvSpPr txBox="1"/>
          <p:nvPr/>
        </p:nvSpPr>
        <p:spPr>
          <a:xfrm>
            <a:off x="3373110" y="5320758"/>
            <a:ext cx="746025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일괄적으로 전체 음식점 확대가 어려울 시</a:t>
            </a:r>
            <a:r>
              <a:rPr lang="en-US" altLang="ko-KR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, </a:t>
            </a:r>
            <a:r>
              <a:rPr lang="ko-KR" altLang="en-US" sz="2000" dirty="0">
                <a:latin typeface="잘풀리는오늘 Medium" panose="02020603020101020101" pitchFamily="18" charset="-127"/>
                <a:ea typeface="잘풀리는오늘 Medium" panose="02020603020101020101" pitchFamily="18" charset="-127"/>
              </a:rPr>
              <a:t>도출된 취약지역을 중심으로 시범사업지역을 선정하는데 활용</a:t>
            </a:r>
            <a:endParaRPr lang="en-US" altLang="ko-KR" sz="2000" dirty="0"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286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, 실외, 군중이(가) 표시된 사진&#10;&#10;자동 생성된 설명">
            <a:extLst>
              <a:ext uri="{FF2B5EF4-FFF2-40B4-BE49-F238E27FC236}">
                <a16:creationId xmlns:a16="http://schemas.microsoft.com/office/drawing/2014/main" id="{2C37FC10-DF94-4162-953E-F57C0199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6" y="-17258"/>
            <a:ext cx="12289349" cy="68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8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57FD1E-F4D4-4068-BFFE-665F65076A67}"/>
              </a:ext>
            </a:extLst>
          </p:cNvPr>
          <p:cNvSpPr/>
          <p:nvPr/>
        </p:nvSpPr>
        <p:spPr>
          <a:xfrm>
            <a:off x="5309119" y="3088433"/>
            <a:ext cx="1446245" cy="569167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BC1E7-867B-475F-9CC7-3BBDDF8A51DA}"/>
              </a:ext>
            </a:extLst>
          </p:cNvPr>
          <p:cNvSpPr txBox="1"/>
          <p:nvPr/>
        </p:nvSpPr>
        <p:spPr>
          <a:xfrm>
            <a:off x="3466126" y="2708606"/>
            <a:ext cx="59315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dirty="0">
                <a:solidFill>
                  <a:schemeClr val="accent3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 </a:t>
            </a:r>
            <a:r>
              <a:rPr lang="ko-KR" altLang="en-US" sz="6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 </a:t>
            </a:r>
            <a:r>
              <a:rPr lang="ko-KR" altLang="en-US" sz="6600" dirty="0">
                <a:solidFill>
                  <a:schemeClr val="accent3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합니다 </a:t>
            </a:r>
            <a:r>
              <a:rPr lang="en-US" altLang="ko-KR" sz="6600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8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980CA32A-3717-420B-9DCA-F91B3DDC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87"/>
            <a:ext cx="12221477" cy="69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실외이(가) 표시된 사진&#10;&#10;자동 생성된 설명">
            <a:extLst>
              <a:ext uri="{FF2B5EF4-FFF2-40B4-BE49-F238E27FC236}">
                <a16:creationId xmlns:a16="http://schemas.microsoft.com/office/drawing/2014/main" id="{8F5F3CDE-387A-4783-BCCD-CD53EB318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0" y="2272"/>
            <a:ext cx="12254440" cy="6934556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05F26AA1-2FF2-43B1-8B0F-88D7F4CCEC37}"/>
              </a:ext>
            </a:extLst>
          </p:cNvPr>
          <p:cNvSpPr txBox="1"/>
          <p:nvPr/>
        </p:nvSpPr>
        <p:spPr>
          <a:xfrm>
            <a:off x="5428577" y="2042144"/>
            <a:ext cx="4143686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 및 목표</a:t>
            </a:r>
            <a:endParaRPr sz="20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9;p14">
            <a:extLst>
              <a:ext uri="{FF2B5EF4-FFF2-40B4-BE49-F238E27FC236}">
                <a16:creationId xmlns:a16="http://schemas.microsoft.com/office/drawing/2014/main" id="{9078E200-E65C-4357-9A61-9FD97A05155D}"/>
              </a:ext>
            </a:extLst>
          </p:cNvPr>
          <p:cNvSpPr txBox="1"/>
          <p:nvPr/>
        </p:nvSpPr>
        <p:spPr>
          <a:xfrm>
            <a:off x="5428577" y="2869394"/>
            <a:ext cx="33493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활용 데이터</a:t>
            </a:r>
            <a:endParaRPr sz="20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F439F182-4560-431F-9943-E44ABAD2ECCA}"/>
              </a:ext>
            </a:extLst>
          </p:cNvPr>
          <p:cNvSpPr txBox="1"/>
          <p:nvPr/>
        </p:nvSpPr>
        <p:spPr>
          <a:xfrm>
            <a:off x="5428577" y="3696335"/>
            <a:ext cx="2118272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프로세스</a:t>
            </a:r>
            <a:endParaRPr sz="20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Google Shape;113;p14">
            <a:extLst>
              <a:ext uri="{FF2B5EF4-FFF2-40B4-BE49-F238E27FC236}">
                <a16:creationId xmlns:a16="http://schemas.microsoft.com/office/drawing/2014/main" id="{62A5860F-2B75-479D-9BD0-8C7F64FED3A5}"/>
              </a:ext>
            </a:extLst>
          </p:cNvPr>
          <p:cNvSpPr txBox="1"/>
          <p:nvPr/>
        </p:nvSpPr>
        <p:spPr>
          <a:xfrm>
            <a:off x="5428577" y="4568175"/>
            <a:ext cx="2451056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과정 및 결과</a:t>
            </a:r>
            <a:endParaRPr sz="20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113;p14">
            <a:extLst>
              <a:ext uri="{FF2B5EF4-FFF2-40B4-BE49-F238E27FC236}">
                <a16:creationId xmlns:a16="http://schemas.microsoft.com/office/drawing/2014/main" id="{3DC7371B-A875-4AF3-856A-24044A89F0BC}"/>
              </a:ext>
            </a:extLst>
          </p:cNvPr>
          <p:cNvSpPr txBox="1"/>
          <p:nvPr/>
        </p:nvSpPr>
        <p:spPr>
          <a:xfrm>
            <a:off x="5428576" y="5424832"/>
            <a:ext cx="2769757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활용방안 </a:t>
            </a:r>
            <a:endParaRPr sz="20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10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나무, 군중이(가) 표시된 사진&#10;&#10;자동 생성된 설명">
            <a:extLst>
              <a:ext uri="{FF2B5EF4-FFF2-40B4-BE49-F238E27FC236}">
                <a16:creationId xmlns:a16="http://schemas.microsoft.com/office/drawing/2014/main" id="{CEBFD644-B799-408E-AFAC-AF9783D7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36" y="0"/>
            <a:ext cx="12399264" cy="6961632"/>
          </a:xfrm>
          <a:prstGeom prst="rect">
            <a:avLst/>
          </a:prstGeom>
        </p:spPr>
      </p:pic>
      <p:sp>
        <p:nvSpPr>
          <p:cNvPr id="4" name="Google Shape;107;p14">
            <a:extLst>
              <a:ext uri="{FF2B5EF4-FFF2-40B4-BE49-F238E27FC236}">
                <a16:creationId xmlns:a16="http://schemas.microsoft.com/office/drawing/2014/main" id="{9ABBE11C-592B-4FC7-BCD2-8FD8EDB6E4AE}"/>
              </a:ext>
            </a:extLst>
          </p:cNvPr>
          <p:cNvSpPr txBox="1"/>
          <p:nvPr/>
        </p:nvSpPr>
        <p:spPr>
          <a:xfrm>
            <a:off x="5253398" y="2958126"/>
            <a:ext cx="3631487" cy="94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배경 및 목표</a:t>
            </a:r>
            <a:endParaRPr sz="36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" name="Google Shape;106;p14">
            <a:extLst>
              <a:ext uri="{FF2B5EF4-FFF2-40B4-BE49-F238E27FC236}">
                <a16:creationId xmlns:a16="http://schemas.microsoft.com/office/drawing/2014/main" id="{BB16FD6A-1336-46EF-8426-18EF37C6124E}"/>
              </a:ext>
            </a:extLst>
          </p:cNvPr>
          <p:cNvSpPr txBox="1"/>
          <p:nvPr/>
        </p:nvSpPr>
        <p:spPr>
          <a:xfrm>
            <a:off x="2226088" y="3910472"/>
            <a:ext cx="1566979" cy="41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2000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Chapter </a:t>
            </a:r>
            <a:r>
              <a:rPr lang="en-US" altLang="ko-KR" sz="2000" b="1" dirty="0">
                <a:solidFill>
                  <a:srgbClr val="CFDBE4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Arial"/>
                <a:sym typeface="Arial"/>
              </a:rPr>
              <a:t>1</a:t>
            </a:r>
            <a:endParaRPr sz="2000" b="1" dirty="0">
              <a:solidFill>
                <a:srgbClr val="CFDBE4"/>
              </a:solidFill>
              <a:latin typeface="잘풀리는오늘 Medium" panose="02020603020101020101" pitchFamily="18" charset="-127"/>
              <a:ea typeface="잘풀리는오늘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31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2E5EEB23-DC2C-4F93-80CB-226270AF1753}"/>
              </a:ext>
            </a:extLst>
          </p:cNvPr>
          <p:cNvSpPr/>
          <p:nvPr/>
        </p:nvSpPr>
        <p:spPr>
          <a:xfrm>
            <a:off x="6569100" y="4784136"/>
            <a:ext cx="4620870" cy="359414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6E0078F-EE1B-4A13-A698-55B1A42DB4C0}"/>
              </a:ext>
            </a:extLst>
          </p:cNvPr>
          <p:cNvSpPr/>
          <p:nvPr/>
        </p:nvSpPr>
        <p:spPr>
          <a:xfrm>
            <a:off x="6702450" y="2909566"/>
            <a:ext cx="4167480" cy="359414"/>
          </a:xfrm>
          <a:prstGeom prst="parallelogram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Google Shape;85;p13">
            <a:extLst>
              <a:ext uri="{FF2B5EF4-FFF2-40B4-BE49-F238E27FC236}">
                <a16:creationId xmlns:a16="http://schemas.microsoft.com/office/drawing/2014/main" id="{2AEDD863-1AC2-467A-A658-6466B7D10105}"/>
              </a:ext>
            </a:extLst>
          </p:cNvPr>
          <p:cNvSpPr/>
          <p:nvPr/>
        </p:nvSpPr>
        <p:spPr>
          <a:xfrm>
            <a:off x="0" y="1819"/>
            <a:ext cx="12192000" cy="695865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txBody>
          <a:bodyPr spcFirstLastPara="1" wrap="square" lIns="82290" tIns="41130" rIns="82290" bIns="41130" anchor="ctr" anchorCtr="0">
            <a:noAutofit/>
          </a:bodyPr>
          <a:lstStyle/>
          <a:p>
            <a:pPr algn="ctr"/>
            <a:endParaRPr sz="1264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3;p16">
            <a:extLst>
              <a:ext uri="{FF2B5EF4-FFF2-40B4-BE49-F238E27FC236}">
                <a16:creationId xmlns:a16="http://schemas.microsoft.com/office/drawing/2014/main" id="{65D26A8F-A197-4B74-B561-F57B2956CF2C}"/>
              </a:ext>
            </a:extLst>
          </p:cNvPr>
          <p:cNvSpPr/>
          <p:nvPr/>
        </p:nvSpPr>
        <p:spPr>
          <a:xfrm>
            <a:off x="181373" y="154690"/>
            <a:ext cx="71447" cy="39012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 sz="1685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14">
            <a:extLst>
              <a:ext uri="{FF2B5EF4-FFF2-40B4-BE49-F238E27FC236}">
                <a16:creationId xmlns:a16="http://schemas.microsoft.com/office/drawing/2014/main" id="{3FFCED53-AAEA-41B3-99CC-5176FCD6A8C4}"/>
              </a:ext>
            </a:extLst>
          </p:cNvPr>
          <p:cNvSpPr txBox="1"/>
          <p:nvPr/>
        </p:nvSpPr>
        <p:spPr>
          <a:xfrm>
            <a:off x="293460" y="97955"/>
            <a:ext cx="3512888" cy="84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ko-KR" altLang="en-US" sz="24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아동급식카드 정의 및 목표</a:t>
            </a:r>
            <a:endParaRPr lang="ko-KR" altLang="en-US" sz="14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endParaRPr sz="2400" b="1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22D2BA-D512-44AF-BDB5-2995312DCA5E}"/>
              </a:ext>
            </a:extLst>
          </p:cNvPr>
          <p:cNvSpPr/>
          <p:nvPr/>
        </p:nvSpPr>
        <p:spPr>
          <a:xfrm rot="10800000">
            <a:off x="501527" y="696946"/>
            <a:ext cx="540000" cy="288000"/>
          </a:xfrm>
          <a:prstGeom prst="triangl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Google Shape;130;p16">
            <a:extLst>
              <a:ext uri="{FF2B5EF4-FFF2-40B4-BE49-F238E27FC236}">
                <a16:creationId xmlns:a16="http://schemas.microsoft.com/office/drawing/2014/main" id="{962D6A06-4AFE-46EA-AE6E-C5894693658C}"/>
              </a:ext>
            </a:extLst>
          </p:cNvPr>
          <p:cNvSpPr txBox="1"/>
          <p:nvPr/>
        </p:nvSpPr>
        <p:spPr>
          <a:xfrm>
            <a:off x="4517637" y="1486536"/>
            <a:ext cx="3156726" cy="72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altLang="ko-KR" sz="3840" b="1" dirty="0">
                <a:solidFill>
                  <a:schemeClr val="accent1">
                    <a:lumMod val="50000"/>
                  </a:schemeClr>
                </a:solidFill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840" b="1" dirty="0">
                <a:solidFill>
                  <a:schemeClr val="accent1">
                    <a:lumMod val="50000"/>
                  </a:schemeClr>
                </a:solidFill>
                <a:latin typeface="잘풀리는오늘OTF Medium" panose="02020503020101020101" pitchFamily="18" charset="-127"/>
                <a:ea typeface="잘풀리는오늘OTF Medium" panose="02020503020101020101" pitchFamily="18" charset="-127"/>
                <a:cs typeface="Arial"/>
                <a:sym typeface="Arial"/>
              </a:rPr>
              <a:t>아동급식카드</a:t>
            </a:r>
            <a:r>
              <a:rPr lang="en-US" altLang="ko-KR" sz="3840" b="1" dirty="0">
                <a:solidFill>
                  <a:schemeClr val="accent1">
                    <a:lumMod val="50000"/>
                  </a:schemeClr>
                </a:solidFill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384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16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B2EA17-38E0-4188-8520-D6D4FBF3E4F1}"/>
              </a:ext>
            </a:extLst>
          </p:cNvPr>
          <p:cNvGrpSpPr/>
          <p:nvPr/>
        </p:nvGrpSpPr>
        <p:grpSpPr>
          <a:xfrm>
            <a:off x="781051" y="2867660"/>
            <a:ext cx="10629899" cy="2771143"/>
            <a:chOff x="1021824" y="2936365"/>
            <a:chExt cx="10629899" cy="27711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7D0733-0872-4467-B975-EFE4888581EF}"/>
                </a:ext>
              </a:extLst>
            </p:cNvPr>
            <p:cNvSpPr txBox="1"/>
            <p:nvPr/>
          </p:nvSpPr>
          <p:spPr>
            <a:xfrm>
              <a:off x="1021824" y="2936365"/>
              <a:ext cx="2211740" cy="1116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800" b="1" kern="100" dirty="0">
                  <a:solidFill>
                    <a:srgbClr val="28608C"/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아동급식카드 </a:t>
              </a:r>
              <a:endParaRPr lang="en-US" altLang="ko-KR" sz="2800" b="1" kern="100" dirty="0">
                <a:solidFill>
                  <a:srgbClr val="28608C"/>
                </a:solidFill>
                <a:effectLst/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Times New Roman" panose="02020603050405020304" pitchFamily="18" charset="0"/>
              </a:endParaRPr>
            </a:p>
            <a:p>
              <a:pPr algn="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ko-KR" sz="2800" b="1" kern="100" dirty="0">
                  <a:solidFill>
                    <a:srgbClr val="28608C"/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제도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3249C2-73FA-4155-BD14-6D01E303B973}"/>
                </a:ext>
              </a:extLst>
            </p:cNvPr>
            <p:cNvSpPr/>
            <p:nvPr/>
          </p:nvSpPr>
          <p:spPr>
            <a:xfrm>
              <a:off x="3330449" y="2936365"/>
              <a:ext cx="45719" cy="1122679"/>
            </a:xfrm>
            <a:prstGeom prst="rect">
              <a:avLst/>
            </a:prstGeom>
            <a:solidFill>
              <a:srgbClr val="28608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3E36D-DB4F-408D-854F-56445AD4AF6C}"/>
                </a:ext>
              </a:extLst>
            </p:cNvPr>
            <p:cNvSpPr txBox="1"/>
            <p:nvPr/>
          </p:nvSpPr>
          <p:spPr>
            <a:xfrm>
              <a:off x="3564491" y="2936365"/>
              <a:ext cx="8087232" cy="277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4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결식우려가 있는 아이들이 </a:t>
              </a:r>
              <a:r>
                <a:rPr lang="ko-KR" altLang="en-US" sz="2400" b="1" kern="100" dirty="0">
                  <a:solidFill>
                    <a:srgbClr val="28608C"/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건강하고 행복하게 자랄 수 있도록 </a:t>
              </a:r>
              <a:endParaRPr lang="en-US" altLang="ko-KR" sz="2400" b="1" kern="100" dirty="0">
                <a:solidFill>
                  <a:srgbClr val="28608C"/>
                </a:solidFill>
                <a:effectLst/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Times New Roman" panose="02020603050405020304" pitchFamily="18" charset="0"/>
              </a:endParaRPr>
            </a:p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400" b="1" kern="100" dirty="0">
                  <a:solidFill>
                    <a:srgbClr val="28608C"/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나라에서 식사를 지원</a:t>
              </a:r>
              <a:r>
                <a:rPr lang="ko-KR" altLang="en-US" sz="24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해 주고 있는 제도</a:t>
              </a:r>
              <a:endParaRPr lang="en-US" altLang="ko-KR" sz="2400" kern="100" dirty="0">
                <a:solidFill>
                  <a:schemeClr val="tx2">
                    <a:lumMod val="50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Times New Roman" panose="02020603050405020304" pitchFamily="18" charset="0"/>
              </a:endParaRPr>
            </a:p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endParaRPr lang="en-US" altLang="ko-KR" sz="2400" kern="100" dirty="0">
                <a:solidFill>
                  <a:schemeClr val="tx2">
                    <a:lumMod val="50000"/>
                  </a:schemeClr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Times New Roman" panose="02020603050405020304" pitchFamily="18" charset="0"/>
              </a:endParaRPr>
            </a:p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400" kern="100" dirty="0">
                  <a:solidFill>
                    <a:schemeClr val="tx2">
                      <a:lumMod val="50000"/>
                    </a:schemeClr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학교에서 급식을 먹지 못할 경우 학교 바깥에서 급식에 준하는 식사를 할 수 있게 하므로 </a:t>
              </a:r>
              <a:r>
                <a:rPr lang="ko-KR" altLang="en-US" sz="2400" b="1" kern="100" dirty="0">
                  <a:solidFill>
                    <a:srgbClr val="28608C"/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경제적 빈곤 상태에 놓여 있는 </a:t>
              </a:r>
              <a:r>
                <a:rPr lang="ko-KR" altLang="en-US" sz="2400" b="1" kern="100" dirty="0" err="1">
                  <a:solidFill>
                    <a:srgbClr val="28608C"/>
                  </a:solidFill>
                  <a:latin typeface="잘풀리는오늘 Medium" panose="02020603020101020101" pitchFamily="18" charset="-127"/>
                  <a:ea typeface="잘풀리는오늘 Medium" panose="02020603020101020101" pitchFamily="18" charset="-127"/>
                  <a:cs typeface="Times New Roman" panose="02020603050405020304" pitchFamily="18" charset="0"/>
                </a:rPr>
                <a:t>아이들대상</a:t>
              </a:r>
              <a:endParaRPr lang="en-US" altLang="ko-KR" sz="2400" b="1" kern="100" dirty="0">
                <a:solidFill>
                  <a:srgbClr val="28608C"/>
                </a:solidFill>
                <a:latin typeface="잘풀리는오늘 Medium" panose="02020603020101020101" pitchFamily="18" charset="-127"/>
                <a:ea typeface="잘풀리는오늘 Medium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3F91F8-BC9A-447F-9E0C-64B11893F7DA}"/>
              </a:ext>
            </a:extLst>
          </p:cNvPr>
          <p:cNvSpPr txBox="1"/>
          <p:nvPr/>
        </p:nvSpPr>
        <p:spPr>
          <a:xfrm>
            <a:off x="10137058" y="270192"/>
            <a:ext cx="234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16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 배경 및 목표</a:t>
            </a:r>
            <a:endParaRPr lang="ko-KR" altLang="en-US" sz="16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656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1543</Words>
  <Application>Microsoft Office PowerPoint</Application>
  <PresentationFormat>와이드스크린</PresentationFormat>
  <Paragraphs>319</Paragraphs>
  <Slides>41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맑은 고딕</vt:lpstr>
      <vt:lpstr>나눔고딕</vt:lpstr>
      <vt:lpstr>Arial</vt:lpstr>
      <vt:lpstr>Wingdings</vt:lpstr>
      <vt:lpstr>나눔스퀘어_ac ExtraBold</vt:lpstr>
      <vt:lpstr>잘풀리는오늘 Medium</vt:lpstr>
      <vt:lpstr>잘풀리는오늘OTF Medium</vt:lpstr>
      <vt:lpstr>Calibri</vt:lpstr>
      <vt:lpstr>함초롬바탕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bigdata01259</dc:creator>
  <cp:lastModifiedBy>Hwang Sanha</cp:lastModifiedBy>
  <cp:revision>43</cp:revision>
  <dcterms:created xsi:type="dcterms:W3CDTF">2021-08-16T05:33:18Z</dcterms:created>
  <dcterms:modified xsi:type="dcterms:W3CDTF">2021-08-18T07:47:23Z</dcterms:modified>
</cp:coreProperties>
</file>